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3" r:id="rId1"/>
    <p:sldMasterId id="2147483715" r:id="rId2"/>
    <p:sldMasterId id="2147483675" r:id="rId3"/>
    <p:sldMasterId id="2147483696" r:id="rId4"/>
  </p:sldMasterIdLst>
  <p:notesMasterIdLst>
    <p:notesMasterId r:id="rId31"/>
  </p:notesMasterIdLst>
  <p:sldIdLst>
    <p:sldId id="804" r:id="rId5"/>
    <p:sldId id="797" r:id="rId6"/>
    <p:sldId id="816" r:id="rId7"/>
    <p:sldId id="817" r:id="rId8"/>
    <p:sldId id="818" r:id="rId9"/>
    <p:sldId id="819" r:id="rId10"/>
    <p:sldId id="829" r:id="rId11"/>
    <p:sldId id="820" r:id="rId12"/>
    <p:sldId id="824" r:id="rId13"/>
    <p:sldId id="825" r:id="rId14"/>
    <p:sldId id="821" r:id="rId15"/>
    <p:sldId id="822" r:id="rId16"/>
    <p:sldId id="823" r:id="rId17"/>
    <p:sldId id="826" r:id="rId18"/>
    <p:sldId id="827" r:id="rId19"/>
    <p:sldId id="828" r:id="rId20"/>
    <p:sldId id="834" r:id="rId21"/>
    <p:sldId id="830" r:id="rId22"/>
    <p:sldId id="831" r:id="rId23"/>
    <p:sldId id="836" r:id="rId24"/>
    <p:sldId id="837" r:id="rId25"/>
    <p:sldId id="832" r:id="rId26"/>
    <p:sldId id="835" r:id="rId27"/>
    <p:sldId id="838" r:id="rId28"/>
    <p:sldId id="839" r:id="rId29"/>
    <p:sldId id="803" r:id="rId30"/>
  </p:sldIdLst>
  <p:sldSz cx="9144000" cy="6858000" type="screen4x3"/>
  <p:notesSz cx="7010400" cy="92964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6">
          <p15:clr>
            <a:srgbClr val="A4A3A4"/>
          </p15:clr>
        </p15:guide>
        <p15:guide id="2" pos="3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9FE"/>
    <a:srgbClr val="AA966E"/>
    <a:srgbClr val="A48F64"/>
    <a:srgbClr val="887650"/>
    <a:srgbClr val="003758"/>
    <a:srgbClr val="003658"/>
    <a:srgbClr val="004570"/>
    <a:srgbClr val="EFF9FF"/>
    <a:srgbClr val="E7F6FF"/>
    <a:srgbClr val="0033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5883" autoAdjust="0"/>
  </p:normalViewPr>
  <p:slideViewPr>
    <p:cSldViewPr snapToGrid="0" showGuides="1">
      <p:cViewPr varScale="1">
        <p:scale>
          <a:sx n="86" d="100"/>
          <a:sy n="86" d="100"/>
        </p:scale>
        <p:origin x="1570" y="72"/>
      </p:cViewPr>
      <p:guideLst>
        <p:guide orient="horz" pos="4236"/>
        <p:guide pos="3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081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408" y="4415158"/>
            <a:ext cx="5609587" cy="418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081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fld id="{AD3FF2DF-1919-4A4E-B8FB-BDD0DC8B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7CE6736-2343-489A-ABA3-A55B7652E6FE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37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F0A943F-2C4C-4A3B-83DA-363633F9C857}" type="slidenum">
              <a:rPr lang="en-US" altLang="de-DE" sz="1300"/>
              <a:pPr algn="r" eaLnBrk="1" hangingPunct="1">
                <a:spcBef>
                  <a:spcPct val="0"/>
                </a:spcBef>
              </a:pPr>
              <a:t>18</a:t>
            </a:fld>
            <a:endParaRPr lang="en-US" altLang="de-DE" sz="1300"/>
          </a:p>
        </p:txBody>
      </p:sp>
      <p:sp>
        <p:nvSpPr>
          <p:cNvPr id="7373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C49F04-B95D-47AF-ACF7-3861E3A6AC4C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47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FB9C8E-CE0B-494C-9B3C-FAB2DDCAA525}" type="slidenum">
              <a:rPr lang="en-US" altLang="de-DE" sz="1300"/>
              <a:pPr algn="r" eaLnBrk="1" hangingPunct="1">
                <a:spcBef>
                  <a:spcPct val="0"/>
                </a:spcBef>
              </a:pPr>
              <a:t>19</a:t>
            </a:fld>
            <a:endParaRPr lang="en-US" altLang="de-DE" sz="1300"/>
          </a:p>
        </p:txBody>
      </p:sp>
      <p:sp>
        <p:nvSpPr>
          <p:cNvPr id="7475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8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C49F04-B95D-47AF-ACF7-3861E3A6AC4C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47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FB9C8E-CE0B-494C-9B3C-FAB2DDCAA525}" type="slidenum">
              <a:rPr lang="en-US" altLang="de-DE" sz="1300"/>
              <a:pPr algn="r" eaLnBrk="1" hangingPunct="1">
                <a:spcBef>
                  <a:spcPct val="0"/>
                </a:spcBef>
              </a:pPr>
              <a:t>20</a:t>
            </a:fld>
            <a:endParaRPr lang="en-US" altLang="de-DE" sz="1300"/>
          </a:p>
        </p:txBody>
      </p:sp>
      <p:sp>
        <p:nvSpPr>
          <p:cNvPr id="7475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31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C49F04-B95D-47AF-ACF7-3861E3A6AC4C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47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FB9C8E-CE0B-494C-9B3C-FAB2DDCAA525}" type="slidenum">
              <a:rPr lang="en-US" altLang="de-DE" sz="1300"/>
              <a:pPr algn="r" eaLnBrk="1" hangingPunct="1">
                <a:spcBef>
                  <a:spcPct val="0"/>
                </a:spcBef>
              </a:pPr>
              <a:t>21</a:t>
            </a:fld>
            <a:endParaRPr lang="en-US" altLang="de-DE" sz="1300"/>
          </a:p>
        </p:txBody>
      </p:sp>
      <p:sp>
        <p:nvSpPr>
          <p:cNvPr id="7475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9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A2FFA1F-9D0D-4446-9252-14ECB2EBD29C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57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4A327F-0754-410B-B583-5BC27DDD42DB}" type="slidenum">
              <a:rPr lang="en-US" altLang="de-DE" sz="1300"/>
              <a:pPr algn="r" eaLnBrk="1" hangingPunct="1">
                <a:spcBef>
                  <a:spcPct val="0"/>
                </a:spcBef>
              </a:pPr>
              <a:t>22</a:t>
            </a:fld>
            <a:endParaRPr lang="en-US" altLang="de-DE" sz="1300"/>
          </a:p>
        </p:txBody>
      </p:sp>
      <p:sp>
        <p:nvSpPr>
          <p:cNvPr id="7578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17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46178" y="1938703"/>
            <a:ext cx="4494901" cy="729202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Title, Arial font 18pt non-bold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6178" y="2897680"/>
            <a:ext cx="4495306" cy="69129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 (if desired), Arial font 12pt non-bold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21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1999" y="3038951"/>
            <a:ext cx="6400800" cy="6949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Title – Arial font 24pt bold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197052" y="3499811"/>
            <a:ext cx="4954245" cy="5381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subtitle – Arial font 16pt non-bold</a:t>
            </a:r>
          </a:p>
        </p:txBody>
      </p:sp>
    </p:spTree>
    <p:extLst>
      <p:ext uri="{BB962C8B-B14F-4D97-AF65-F5344CB8AC3E}">
        <p14:creationId xmlns:p14="http://schemas.microsoft.com/office/powerpoint/2010/main" val="921569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_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353" y="948218"/>
            <a:ext cx="8530989" cy="518364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/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61184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</p:spTree>
    <p:extLst>
      <p:ext uri="{BB962C8B-B14F-4D97-AF65-F5344CB8AC3E}">
        <p14:creationId xmlns:p14="http://schemas.microsoft.com/office/powerpoint/2010/main" val="1139534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xfrm>
            <a:off x="7867650" y="6524625"/>
            <a:ext cx="8953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38C45-70A4-46E9-9578-9C009DD1FC3D}" type="datetime1">
              <a:rPr lang="en-US" altLang="ja-JP"/>
              <a:pPr>
                <a:defRPr/>
              </a:pPr>
              <a:t>6/6/2016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1765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978775" y="6464300"/>
            <a:ext cx="21717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6071F-33B0-4091-A4B8-18ABF763ECB2}" type="datetime1">
              <a:rPr lang="en-US"/>
              <a:pPr>
                <a:defRPr/>
              </a:pPr>
              <a:t>6/6/2016</a:t>
            </a:fld>
            <a:endParaRPr lang="en-US"/>
          </a:p>
        </p:txBody>
      </p:sp>
      <p:sp>
        <p:nvSpPr>
          <p:cNvPr id="5" name="Rectangle 205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466013" y="6642100"/>
            <a:ext cx="1282700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P. </a:t>
            </a:r>
            <a:fld id="{924A7F48-48E7-4E51-9D32-5CA7F35F4119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3896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Two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4" y="948218"/>
            <a:ext cx="8649046" cy="531811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>
                <a:solidFill>
                  <a:srgbClr val="003658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>
                <a:solidFill>
                  <a:srgbClr val="003658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>
                <a:solidFill>
                  <a:srgbClr val="003658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400">
                <a:solidFill>
                  <a:srgbClr val="003658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200">
                <a:solidFill>
                  <a:srgbClr val="00365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716" y="-91108"/>
            <a:ext cx="75909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7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1" y="-108483"/>
            <a:ext cx="9280424" cy="6966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03" y="-124811"/>
            <a:ext cx="9347450" cy="7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54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7" y="-65315"/>
            <a:ext cx="9244662" cy="69396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631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864" y="948218"/>
            <a:ext cx="8539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7" r:id="rId2"/>
    <p:sldLayoutId id="2147483718" r:id="rId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0">
          <a:solidFill>
            <a:srgbClr val="00365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>
          <a:solidFill>
            <a:srgbClr val="003658"/>
          </a:solidFill>
          <a:latin typeface="+mn-lt"/>
        </a:defRPr>
      </a:lvl2pPr>
      <a:lvl3pPr marL="10874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fontAlgn="base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8" y="-65314"/>
            <a:ext cx="9244664" cy="6939644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297" y="952499"/>
            <a:ext cx="8643550" cy="531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057" y="-74778"/>
            <a:ext cx="74407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baseline="0">
          <a:solidFill>
            <a:srgbClr val="00365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 sz="1800">
          <a:solidFill>
            <a:srgbClr val="003658"/>
          </a:solidFill>
          <a:latin typeface="+mn-lt"/>
        </a:defRPr>
      </a:lvl2pPr>
      <a:lvl3pPr marL="10874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service.dieburg@coherent.com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herent.com/products/?1940/Laser-Measurement-and-Control-Literature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Videos/Fiber_Cleaning.wmv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77640" y="1938703"/>
            <a:ext cx="4763439" cy="729202"/>
          </a:xfrm>
        </p:spPr>
        <p:txBody>
          <a:bodyPr/>
          <a:lstStyle/>
          <a:p>
            <a:r>
              <a:rPr lang="en-US" sz="2800" dirty="0" smtClean="0"/>
              <a:t>Chameleon Service Training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Dieburg, 06.-10.06.2016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246178" y="3818745"/>
            <a:ext cx="4494901" cy="72920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365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99111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0" y="2514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2443163"/>
            <a:ext cx="9144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0" y="2443163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2443163"/>
            <a:ext cx="9144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0" y="2443163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1219200" y="1219200"/>
            <a:ext cx="6400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latin typeface="Arial" charset="0"/>
                <a:cs typeface="Arial" charset="0"/>
              </a:rPr>
              <a:t>Tuning Calibration</a:t>
            </a:r>
            <a:endParaRPr lang="en-GB" sz="2000">
              <a:latin typeface="Arial" charset="0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2241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447800" y="3200400"/>
            <a:ext cx="91440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 sz="1800">
              <a:latin typeface="Arial" charset="0"/>
            </a:endParaRPr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0" y="3006725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0" y="363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0" y="4229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1258888" y="1773238"/>
            <a:ext cx="6858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dirty="0">
                <a:latin typeface="Arial" charset="0"/>
              </a:rPr>
              <a:t>During </a:t>
            </a:r>
            <a:r>
              <a:rPr lang="en-GB" sz="2000" dirty="0" smtClean="0">
                <a:latin typeface="Arial" charset="0"/>
              </a:rPr>
              <a:t>manufacture, </a:t>
            </a:r>
            <a:r>
              <a:rPr lang="en-GB" sz="2000" dirty="0">
                <a:latin typeface="Arial" charset="0"/>
              </a:rPr>
              <a:t>Chameleon is calibrated at </a:t>
            </a:r>
            <a:r>
              <a:rPr lang="en-GB" sz="2000" b="1" dirty="0">
                <a:latin typeface="Arial" charset="0"/>
              </a:rPr>
              <a:t>41 equally spaced wavelength points</a:t>
            </a:r>
            <a:r>
              <a:rPr lang="en-GB" sz="2000" dirty="0">
                <a:latin typeface="Arial" charset="0"/>
              </a:rPr>
              <a:t> across the tuning </a:t>
            </a:r>
            <a:r>
              <a:rPr lang="en-GB" sz="2000" dirty="0" smtClean="0">
                <a:latin typeface="Arial" charset="0"/>
              </a:rPr>
              <a:t>range.</a:t>
            </a:r>
            <a:endParaRPr lang="en-GB" sz="2000" dirty="0">
              <a:latin typeface="Arial" charset="0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1219200" y="2671424"/>
            <a:ext cx="74145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dirty="0">
                <a:latin typeface="Arial" charset="0"/>
              </a:rPr>
              <a:t>System calibration should be </a:t>
            </a:r>
            <a:r>
              <a:rPr lang="en-GB" sz="2000" b="1" dirty="0">
                <a:latin typeface="Arial" charset="0"/>
              </a:rPr>
              <a:t>valid for the lifetime of the laser</a:t>
            </a:r>
            <a:r>
              <a:rPr lang="en-GB" sz="2000" dirty="0">
                <a:latin typeface="Arial" charset="0"/>
              </a:rPr>
              <a:t>.  </a:t>
            </a: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1219200" y="3439973"/>
            <a:ext cx="7467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dirty="0">
                <a:latin typeface="Arial" charset="0"/>
              </a:rPr>
              <a:t>Recalibration in the field should only be carried out following appropriate investigation of potential fault areas.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1219200" y="4708495"/>
            <a:ext cx="6705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b="1" dirty="0">
                <a:latin typeface="Arial" charset="0"/>
              </a:rPr>
              <a:t>Re-calibration by trained service engineer only !</a:t>
            </a: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239720" y="-90567"/>
            <a:ext cx="7532323" cy="1143000"/>
          </a:xfrm>
        </p:spPr>
        <p:txBody>
          <a:bodyPr/>
          <a:lstStyle/>
          <a:p>
            <a:r>
              <a:rPr lang="en-US" dirty="0" smtClean="0"/>
              <a:t>Installation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0" y="1267815"/>
            <a:ext cx="8724549" cy="1425052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Check proper pulse </a:t>
            </a:r>
            <a:r>
              <a:rPr lang="de-DE" altLang="de-DE" dirty="0" err="1" smtClean="0"/>
              <a:t>quality</a:t>
            </a:r>
            <a:r>
              <a:rPr lang="de-DE" altLang="de-DE" dirty="0" smtClean="0"/>
              <a:t> &amp; power </a:t>
            </a:r>
            <a:r>
              <a:rPr lang="de-DE" altLang="de-DE" dirty="0" err="1" smtClean="0"/>
              <a:t>level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across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full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tuning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range</a:t>
            </a:r>
            <a:endParaRPr lang="de-DE" altLang="de-DE" dirty="0" smtClean="0"/>
          </a:p>
          <a:p>
            <a:pPr eaLnBrk="1" hangingPunct="1"/>
            <a:r>
              <a:rPr lang="de-DE" altLang="de-DE" dirty="0" err="1" smtClean="0"/>
              <a:t>Record</a:t>
            </a:r>
            <a:r>
              <a:rPr lang="de-DE" altLang="de-DE" dirty="0" smtClean="0"/>
              <a:t> „power versus </a:t>
            </a:r>
            <a:r>
              <a:rPr lang="de-DE" altLang="de-DE" dirty="0" err="1" smtClean="0"/>
              <a:t>wavelength</a:t>
            </a:r>
            <a:r>
              <a:rPr lang="de-DE" altLang="de-DE" dirty="0" smtClean="0"/>
              <a:t>“ </a:t>
            </a:r>
            <a:r>
              <a:rPr lang="de-DE" altLang="de-DE" dirty="0" err="1" smtClean="0"/>
              <a:t>data</a:t>
            </a:r>
            <a:r>
              <a:rPr lang="de-DE" altLang="de-DE" dirty="0" smtClean="0"/>
              <a:t> in </a:t>
            </a:r>
            <a:r>
              <a:rPr lang="de-DE" altLang="de-DE" dirty="0" err="1" smtClean="0"/>
              <a:t>installation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report</a:t>
            </a:r>
            <a:endParaRPr lang="de-DE" altLang="de-DE" dirty="0" smtClean="0"/>
          </a:p>
          <a:p>
            <a:pPr eaLnBrk="1" hangingPunct="1"/>
            <a:r>
              <a:rPr lang="de-DE" altLang="de-DE" dirty="0" err="1" smtClean="0"/>
              <a:t>Compare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specification</a:t>
            </a:r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Acceptance Test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4" y="2206305"/>
            <a:ext cx="4471366" cy="449833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0" y="2580507"/>
            <a:ext cx="3716323" cy="42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25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1" y="1267814"/>
            <a:ext cx="8565158" cy="5049095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Inform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customer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about</a:t>
            </a:r>
            <a:r>
              <a:rPr lang="de-DE" altLang="de-DE" dirty="0" smtClean="0"/>
              <a:t> </a:t>
            </a:r>
          </a:p>
          <a:p>
            <a:pPr lvl="1"/>
            <a:r>
              <a:rPr lang="de-DE" altLang="de-DE" dirty="0" smtClean="0"/>
              <a:t>Laser beam </a:t>
            </a:r>
            <a:r>
              <a:rPr lang="de-DE" altLang="de-DE" dirty="0" err="1" smtClean="0"/>
              <a:t>properties</a:t>
            </a:r>
            <a:r>
              <a:rPr lang="de-DE" altLang="de-DE" dirty="0"/>
              <a:t> </a:t>
            </a:r>
            <a:r>
              <a:rPr lang="de-DE" altLang="de-DE" dirty="0" smtClean="0"/>
              <a:t>&amp; </a:t>
            </a:r>
            <a:r>
              <a:rPr lang="de-DE" altLang="de-DE" b="1" dirty="0" smtClean="0">
                <a:solidFill>
                  <a:srgbClr val="FF0000"/>
                </a:solidFill>
              </a:rPr>
              <a:t>Laser </a:t>
            </a:r>
            <a:r>
              <a:rPr lang="de-DE" altLang="de-DE" b="1" dirty="0" err="1" smtClean="0">
                <a:solidFill>
                  <a:srgbClr val="FF0000"/>
                </a:solidFill>
              </a:rPr>
              <a:t>safety</a:t>
            </a:r>
            <a:endParaRPr lang="de-DE" altLang="de-DE" b="1" dirty="0" smtClean="0">
              <a:solidFill>
                <a:srgbClr val="FF0000"/>
              </a:solidFill>
            </a:endParaRPr>
          </a:p>
          <a:p>
            <a:pPr lvl="1"/>
            <a:r>
              <a:rPr lang="de-DE" altLang="de-DE" dirty="0" smtClean="0"/>
              <a:t>Turn-On &amp; Off </a:t>
            </a:r>
            <a:r>
              <a:rPr lang="de-DE" altLang="de-DE" dirty="0" err="1" smtClean="0"/>
              <a:t>Procedures</a:t>
            </a:r>
            <a:endParaRPr lang="de-DE" altLang="de-DE" b="1" dirty="0">
              <a:solidFill>
                <a:srgbClr val="FF0000"/>
              </a:solidFill>
            </a:endParaRPr>
          </a:p>
          <a:p>
            <a:pPr lvl="1"/>
            <a:r>
              <a:rPr lang="de-DE" altLang="de-DE" dirty="0" err="1" smtClean="0">
                <a:solidFill>
                  <a:srgbClr val="FF0000"/>
                </a:solidFill>
              </a:rPr>
              <a:t>required</a:t>
            </a:r>
            <a:r>
              <a:rPr lang="de-DE" altLang="de-DE" dirty="0" smtClean="0">
                <a:solidFill>
                  <a:srgbClr val="FF0000"/>
                </a:solidFill>
              </a:rPr>
              <a:t>, </a:t>
            </a:r>
            <a:r>
              <a:rPr lang="de-DE" altLang="de-DE" dirty="0" err="1" smtClean="0">
                <a:solidFill>
                  <a:srgbClr val="FF0000"/>
                </a:solidFill>
              </a:rPr>
              <a:t>regular</a:t>
            </a:r>
            <a:r>
              <a:rPr lang="de-DE" altLang="de-DE" dirty="0" smtClean="0">
                <a:solidFill>
                  <a:srgbClr val="FF0000"/>
                </a:solidFill>
              </a:rPr>
              <a:t> </a:t>
            </a:r>
            <a:r>
              <a:rPr lang="de-DE" altLang="de-DE" dirty="0" err="1" smtClean="0">
                <a:solidFill>
                  <a:srgbClr val="FF0000"/>
                </a:solidFill>
              </a:rPr>
              <a:t>maintenance</a:t>
            </a:r>
            <a:endParaRPr lang="de-DE" altLang="de-DE" dirty="0" smtClean="0">
              <a:solidFill>
                <a:srgbClr val="FF0000"/>
              </a:solidFill>
            </a:endParaRPr>
          </a:p>
          <a:p>
            <a:pPr lvl="1"/>
            <a:r>
              <a:rPr lang="de-DE" altLang="de-DE" dirty="0" err="1" smtClean="0"/>
              <a:t>If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required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install</a:t>
            </a:r>
            <a:r>
              <a:rPr lang="de-DE" altLang="de-DE" dirty="0" smtClean="0"/>
              <a:t> GUI on </a:t>
            </a:r>
            <a:r>
              <a:rPr lang="de-DE" altLang="de-DE" dirty="0" err="1" smtClean="0"/>
              <a:t>customer</a:t>
            </a:r>
            <a:r>
              <a:rPr lang="de-DE" altLang="de-DE" dirty="0" smtClean="0"/>
              <a:t> PC</a:t>
            </a:r>
          </a:p>
          <a:p>
            <a:pPr lvl="1"/>
            <a:r>
              <a:rPr lang="de-DE" altLang="de-DE" dirty="0" err="1" smtClean="0"/>
              <a:t>Explain</a:t>
            </a:r>
            <a:r>
              <a:rPr lang="de-DE" altLang="de-DE" dirty="0" smtClean="0"/>
              <a:t> Remote Session</a:t>
            </a:r>
          </a:p>
          <a:p>
            <a:pPr lvl="1"/>
            <a:r>
              <a:rPr lang="de-DE" altLang="de-DE" dirty="0" smtClean="0"/>
              <a:t>On-site </a:t>
            </a:r>
            <a:r>
              <a:rPr lang="de-DE" altLang="de-DE" dirty="0" err="1" smtClean="0"/>
              <a:t>measurements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performance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this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unit</a:t>
            </a:r>
            <a:endParaRPr lang="de-DE" altLang="de-DE" dirty="0" smtClean="0"/>
          </a:p>
          <a:p>
            <a:pPr marL="457200" lvl="1" indent="0">
              <a:buNone/>
            </a:pPr>
            <a:endParaRPr lang="de-DE" altLang="de-DE" dirty="0" smtClean="0"/>
          </a:p>
          <a:p>
            <a:r>
              <a:rPr lang="de-DE" altLang="de-DE" dirty="0" smtClean="0"/>
              <a:t>Show </a:t>
            </a:r>
            <a:r>
              <a:rPr lang="de-DE" altLang="de-DE" dirty="0" err="1" smtClean="0"/>
              <a:t>customer</a:t>
            </a:r>
            <a:r>
              <a:rPr lang="de-DE" altLang="de-DE" dirty="0" smtClean="0"/>
              <a:t> proper </a:t>
            </a:r>
            <a:r>
              <a:rPr lang="de-DE" altLang="de-DE" dirty="0" err="1" smtClean="0"/>
              <a:t>filled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installation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report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let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him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sign</a:t>
            </a:r>
            <a:endParaRPr lang="de-DE" altLang="de-DE" dirty="0" smtClean="0"/>
          </a:p>
          <a:p>
            <a:r>
              <a:rPr lang="de-DE" altLang="de-DE" dirty="0" smtClean="0"/>
              <a:t>Send </a:t>
            </a:r>
            <a:r>
              <a:rPr lang="de-DE" altLang="de-DE" dirty="0" err="1" smtClean="0"/>
              <a:t>signed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installation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report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Coherent Tech Support Team</a:t>
            </a:r>
          </a:p>
          <a:p>
            <a:pPr lvl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Customer Training &amp; 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1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Turn-On and Off Procedures</a:t>
            </a:r>
            <a:endParaRPr lang="en-US" dirty="0"/>
          </a:p>
        </p:txBody>
      </p:sp>
      <p:pic>
        <p:nvPicPr>
          <p:cNvPr id="1026" name="Grafik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" y="775055"/>
            <a:ext cx="7419494" cy="542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/>
          <p:cNvSpPr/>
          <p:nvPr/>
        </p:nvSpPr>
        <p:spPr>
          <a:xfrm>
            <a:off x="713064" y="3380763"/>
            <a:ext cx="1400962" cy="85567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855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Customer Maintenance</a:t>
            </a:r>
            <a:endParaRPr lang="en-US" dirty="0"/>
          </a:p>
        </p:txBody>
      </p:sp>
      <p:pic>
        <p:nvPicPr>
          <p:cNvPr id="6" name="Picture 7" descr="C:\Users\timmermr\Pictures\Coherent\AAA Lasertypen\Chameleon\CIMG813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37" y="905523"/>
            <a:ext cx="2293937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4386556"/>
            <a:ext cx="243681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9842"/>
            <a:ext cx="6187736" cy="53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3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979743" y="2430150"/>
            <a:ext cx="5095759" cy="1143000"/>
          </a:xfrm>
        </p:spPr>
        <p:txBody>
          <a:bodyPr/>
          <a:lstStyle/>
          <a:p>
            <a:r>
              <a:rPr lang="en-US" dirty="0" smtClean="0"/>
              <a:t>Still some time and energy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8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1762" y="292962"/>
            <a:ext cx="7075481" cy="1420427"/>
          </a:xfrm>
        </p:spPr>
        <p:txBody>
          <a:bodyPr/>
          <a:lstStyle/>
          <a:p>
            <a:r>
              <a:rPr lang="en-US" dirty="0" smtClean="0"/>
              <a:t>Inform customer about: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933" y="2572831"/>
            <a:ext cx="3401042" cy="1182423"/>
          </a:xfrm>
        </p:spPr>
        <p:txBody>
          <a:bodyPr/>
          <a:lstStyle/>
          <a:p>
            <a:pPr eaLnBrk="1" hangingPunct="1"/>
            <a:r>
              <a:rPr lang="de-DE" altLang="de-DE" sz="2800" dirty="0" smtClean="0"/>
              <a:t>Service </a:t>
            </a:r>
            <a:r>
              <a:rPr lang="de-DE" altLang="de-DE" sz="2800" dirty="0" err="1" smtClean="0"/>
              <a:t>Strategy</a:t>
            </a:r>
            <a:r>
              <a:rPr lang="de-DE" altLang="de-DE" sz="2800" dirty="0" smtClean="0"/>
              <a:t> &amp;</a:t>
            </a:r>
          </a:p>
          <a:p>
            <a:pPr eaLnBrk="1" hangingPunct="1"/>
            <a:r>
              <a:rPr lang="de-DE" altLang="de-DE" sz="2800" dirty="0" smtClean="0"/>
              <a:t>LMC Advantages</a:t>
            </a:r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3764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48597" y="0"/>
            <a:ext cx="7075481" cy="1420427"/>
          </a:xfrm>
        </p:spPr>
        <p:txBody>
          <a:bodyPr/>
          <a:lstStyle/>
          <a:p>
            <a:r>
              <a:rPr lang="en-US" dirty="0" smtClean="0"/>
              <a:t>Technical Support Hotline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440" y="1640674"/>
            <a:ext cx="7804368" cy="410317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e-DE" altLang="de-DE" dirty="0" smtClean="0"/>
              <a:t>All </a:t>
            </a:r>
            <a:r>
              <a:rPr lang="de-DE" altLang="de-DE" dirty="0" err="1" smtClean="0"/>
              <a:t>technical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questions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can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applied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/>
              <a:t> </a:t>
            </a:r>
            <a:r>
              <a:rPr lang="de-DE" altLang="de-DE" dirty="0" err="1" smtClean="0"/>
              <a:t>our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Inhouse</a:t>
            </a:r>
            <a:r>
              <a:rPr lang="de-DE" altLang="de-DE" dirty="0" smtClean="0"/>
              <a:t> Support Team</a:t>
            </a:r>
          </a:p>
          <a:p>
            <a:pPr marL="0" indent="0" eaLnBrk="1" hangingPunct="1">
              <a:buNone/>
            </a:pPr>
            <a:r>
              <a:rPr lang="de-DE" dirty="0" smtClean="0"/>
              <a:t>Phone +49 6071 </a:t>
            </a:r>
            <a:r>
              <a:rPr lang="de-DE" dirty="0"/>
              <a:t>968-225 </a:t>
            </a:r>
          </a:p>
          <a:p>
            <a:pPr marL="0" indent="0" eaLnBrk="1" hangingPunct="1">
              <a:buNone/>
            </a:pPr>
            <a:r>
              <a:rPr lang="de-DE" dirty="0" smtClean="0"/>
              <a:t>E-Mail</a:t>
            </a:r>
            <a:r>
              <a:rPr lang="de-DE" dirty="0"/>
              <a:t>  </a:t>
            </a:r>
            <a:r>
              <a:rPr lang="de-DE" dirty="0" smtClean="0">
                <a:hlinkClick r:id="rId2"/>
              </a:rPr>
              <a:t>service.dieburg@coherent.com</a:t>
            </a:r>
            <a:endParaRPr lang="de-DE" dirty="0" smtClean="0"/>
          </a:p>
          <a:p>
            <a:pPr marL="0" indent="0" eaLnBrk="1" hangingPunct="1">
              <a:buNone/>
            </a:pPr>
            <a:endParaRPr lang="de-DE" dirty="0" smtClean="0"/>
          </a:p>
          <a:p>
            <a:pPr marL="0" indent="0" eaLnBrk="1" hangingPunct="1">
              <a:buNone/>
            </a:pP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: </a:t>
            </a: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optics</a:t>
            </a:r>
            <a:r>
              <a:rPr lang="de-DE" dirty="0" smtClean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 ;-)</a:t>
            </a:r>
            <a:r>
              <a:rPr lang="de-DE" dirty="0"/>
              <a:t/>
            </a:r>
            <a:br>
              <a:rPr lang="de-DE" dirty="0"/>
            </a:b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9346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27BE402-B874-4F48-B7F8-F60382AD6F2E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8915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34D56005-F385-45AC-AFBF-939B6DF3D0A1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8916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In </a:t>
            </a:r>
            <a:r>
              <a:rPr lang="de-DE" altLang="de-DE" dirty="0" err="1" smtClean="0"/>
              <a:t>case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an </a:t>
            </a:r>
            <a:r>
              <a:rPr lang="de-DE" altLang="de-DE" dirty="0" err="1" smtClean="0"/>
              <a:t>issue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Our</a:t>
            </a:r>
            <a:r>
              <a:rPr lang="de-DE" altLang="de-DE" dirty="0" smtClean="0"/>
              <a:t> Service </a:t>
            </a:r>
            <a:r>
              <a:rPr lang="de-DE" altLang="de-DE" dirty="0" err="1" smtClean="0"/>
              <a:t>Strategy</a:t>
            </a:r>
            <a:endParaRPr lang="de-DE" altLang="de-DE" dirty="0" smtClean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2783" y="1204730"/>
            <a:ext cx="8495930" cy="4825260"/>
          </a:xfrm>
          <a:noFill/>
        </p:spPr>
        <p:txBody>
          <a:bodyPr/>
          <a:lstStyle/>
          <a:p>
            <a:pPr eaLnBrk="1" hangingPunct="1"/>
            <a:r>
              <a:rPr lang="de-DE" altLang="de-DE" sz="2400" dirty="0" err="1" smtClean="0"/>
              <a:t>Within</a:t>
            </a:r>
            <a:r>
              <a:rPr lang="de-DE" altLang="de-DE" sz="2400" dirty="0" smtClean="0"/>
              <a:t> 12 </a:t>
            </a:r>
            <a:r>
              <a:rPr lang="de-DE" altLang="de-DE" sz="2400" dirty="0" err="1" smtClean="0"/>
              <a:t>months</a:t>
            </a:r>
            <a:r>
              <a:rPr lang="de-DE" altLang="de-DE" sz="2400" dirty="0" smtClean="0"/>
              <a:t> after </a:t>
            </a:r>
            <a:r>
              <a:rPr lang="de-DE" altLang="de-DE" sz="2400" dirty="0" err="1" smtClean="0"/>
              <a:t>installation</a:t>
            </a:r>
            <a:r>
              <a:rPr lang="de-DE" altLang="de-DE" sz="2400" dirty="0" smtClean="0"/>
              <a:t> </a:t>
            </a:r>
          </a:p>
          <a:p>
            <a:pPr lvl="1"/>
            <a:r>
              <a:rPr lang="de-DE" altLang="de-DE" sz="2000" dirty="0" smtClean="0"/>
              <a:t>+ 1 </a:t>
            </a:r>
            <a:r>
              <a:rPr lang="de-DE" altLang="de-DE" sz="2000" dirty="0" err="1" smtClean="0"/>
              <a:t>month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integration</a:t>
            </a:r>
            <a:r>
              <a:rPr lang="de-DE" altLang="de-DE" sz="2000" dirty="0" smtClean="0"/>
              <a:t> time</a:t>
            </a:r>
          </a:p>
          <a:p>
            <a:pPr lvl="1" eaLnBrk="1" hangingPunct="1"/>
            <a:r>
              <a:rPr lang="de-DE" altLang="de-DE" sz="2000" dirty="0" err="1" smtClean="0"/>
              <a:t>Warranty</a:t>
            </a:r>
            <a:endParaRPr lang="de-DE" altLang="de-DE" sz="2000" dirty="0" smtClean="0"/>
          </a:p>
          <a:p>
            <a:pPr eaLnBrk="1" hangingPunct="1"/>
            <a:r>
              <a:rPr lang="de-DE" altLang="de-DE" sz="2400" dirty="0" err="1" smtClean="0"/>
              <a:t>Beyond</a:t>
            </a:r>
            <a:r>
              <a:rPr lang="de-DE" altLang="de-DE" sz="2400" dirty="0" smtClean="0"/>
              <a:t> 12 </a:t>
            </a:r>
            <a:r>
              <a:rPr lang="de-DE" altLang="de-DE" sz="2400" dirty="0" err="1" smtClean="0"/>
              <a:t>months</a:t>
            </a:r>
            <a:r>
              <a:rPr lang="de-DE" altLang="de-DE" sz="2400" dirty="0" smtClean="0"/>
              <a:t>:</a:t>
            </a:r>
          </a:p>
          <a:p>
            <a:pPr lvl="1" eaLnBrk="1" hangingPunct="1"/>
            <a:r>
              <a:rPr lang="de-DE" altLang="de-DE" sz="2000" dirty="0" smtClean="0"/>
              <a:t>Customer </a:t>
            </a:r>
            <a:r>
              <a:rPr lang="de-DE" altLang="de-DE" sz="2000" dirty="0" err="1" smtClean="0"/>
              <a:t>buys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warranty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extention</a:t>
            </a:r>
            <a:r>
              <a:rPr lang="de-DE" altLang="de-DE" sz="2000" dirty="0" smtClean="0"/>
              <a:t>, </a:t>
            </a:r>
            <a:r>
              <a:rPr lang="de-DE" altLang="de-DE" sz="2000" dirty="0" err="1" smtClean="0"/>
              <a:t>or</a:t>
            </a:r>
            <a:endParaRPr lang="de-DE" altLang="de-DE" sz="2000" dirty="0"/>
          </a:p>
          <a:p>
            <a:pPr lvl="1" eaLnBrk="1" hangingPunct="1"/>
            <a:r>
              <a:rPr lang="de-DE" altLang="de-DE" sz="2000" dirty="0" err="1" smtClean="0"/>
              <a:t>Paid</a:t>
            </a:r>
            <a:r>
              <a:rPr lang="de-DE" altLang="de-DE" sz="2000" dirty="0" smtClean="0"/>
              <a:t> Service: Service </a:t>
            </a:r>
            <a:r>
              <a:rPr lang="de-DE" altLang="de-DE" sz="2000" dirty="0" err="1" smtClean="0"/>
              <a:t>visit</a:t>
            </a:r>
            <a:r>
              <a:rPr lang="de-DE" altLang="de-DE" sz="2000" dirty="0" smtClean="0"/>
              <a:t> &amp; </a:t>
            </a:r>
            <a:r>
              <a:rPr lang="de-DE" altLang="de-DE" sz="2000" dirty="0" err="1" smtClean="0"/>
              <a:t>parts</a:t>
            </a:r>
            <a:r>
              <a:rPr lang="de-DE" altLang="de-DE" sz="2000" dirty="0" smtClean="0"/>
              <a:t> will </a:t>
            </a:r>
            <a:r>
              <a:rPr lang="de-DE" altLang="de-DE" sz="2000" dirty="0" err="1" smtClean="0"/>
              <a:t>be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charged</a:t>
            </a:r>
            <a:r>
              <a:rPr lang="de-DE" altLang="de-DE" sz="2000" dirty="0" smtClean="0"/>
              <a:t> on </a:t>
            </a:r>
            <a:r>
              <a:rPr lang="de-DE" altLang="de-DE" sz="2000" dirty="0" err="1" smtClean="0"/>
              <a:t>event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basis</a:t>
            </a:r>
            <a:endParaRPr lang="de-DE" altLang="de-DE" sz="2000" dirty="0"/>
          </a:p>
          <a:p>
            <a:pPr lvl="2"/>
            <a:r>
              <a:rPr lang="de-DE" altLang="de-DE" dirty="0" smtClean="0"/>
              <a:t>NO ARU </a:t>
            </a:r>
            <a:r>
              <a:rPr lang="de-DE" altLang="de-DE" dirty="0" err="1" smtClean="0"/>
              <a:t>program</a:t>
            </a:r>
            <a:r>
              <a:rPr lang="de-DE" altLang="de-DE" dirty="0" smtClean="0"/>
              <a:t>!</a:t>
            </a:r>
          </a:p>
          <a:p>
            <a:pPr lvl="2"/>
            <a:r>
              <a:rPr lang="de-DE" altLang="de-DE" dirty="0" smtClean="0"/>
              <a:t>Depot </a:t>
            </a:r>
            <a:r>
              <a:rPr lang="de-DE" altLang="de-DE" dirty="0" err="1" smtClean="0"/>
              <a:t>Repair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costs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between</a:t>
            </a:r>
            <a:r>
              <a:rPr lang="de-DE" altLang="de-DE" dirty="0" smtClean="0"/>
              <a:t> 6,5k€ (minor) – 32,5k€ (Verdi </a:t>
            </a:r>
            <a:r>
              <a:rPr lang="de-DE" altLang="de-DE" dirty="0" err="1" smtClean="0"/>
              <a:t>repl</a:t>
            </a:r>
            <a:r>
              <a:rPr lang="de-DE" altLang="de-DE" dirty="0" smtClean="0"/>
              <a:t>.), </a:t>
            </a:r>
            <a:r>
              <a:rPr lang="de-DE" altLang="de-DE" dirty="0" err="1" smtClean="0"/>
              <a:t>or</a:t>
            </a:r>
            <a:endParaRPr lang="de-DE" altLang="de-DE" dirty="0" smtClean="0"/>
          </a:p>
          <a:p>
            <a:pPr lvl="2"/>
            <a:r>
              <a:rPr lang="de-DE" altLang="de-DE" dirty="0" smtClean="0"/>
              <a:t>Even </a:t>
            </a:r>
            <a:r>
              <a:rPr lang="de-DE" altLang="de-DE" dirty="0" err="1" smtClean="0"/>
              <a:t>higher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if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several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issues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have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found</a:t>
            </a:r>
            <a:endParaRPr lang="de-DE" altLang="de-DE" dirty="0" smtClean="0"/>
          </a:p>
          <a:p>
            <a:pPr lvl="2"/>
            <a:r>
              <a:rPr lang="de-DE" altLang="de-DE" dirty="0" err="1" smtClean="0"/>
              <a:t>Full</a:t>
            </a:r>
            <a:r>
              <a:rPr lang="de-DE" altLang="de-DE" dirty="0" smtClean="0"/>
              <a:t> Depot </a:t>
            </a:r>
            <a:r>
              <a:rPr lang="de-DE" altLang="de-DE" dirty="0" err="1" smtClean="0"/>
              <a:t>Repair</a:t>
            </a:r>
            <a:r>
              <a:rPr lang="de-DE" altLang="de-DE" dirty="0" smtClean="0"/>
              <a:t> Time </a:t>
            </a:r>
            <a:r>
              <a:rPr lang="de-DE" altLang="de-DE" dirty="0" err="1" smtClean="0"/>
              <a:t>approx</a:t>
            </a:r>
            <a:r>
              <a:rPr lang="de-DE" altLang="de-DE" dirty="0" smtClean="0"/>
              <a:t>. 6-10 </a:t>
            </a:r>
            <a:r>
              <a:rPr lang="de-DE" altLang="de-DE" dirty="0" err="1" smtClean="0"/>
              <a:t>weeks</a:t>
            </a:r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6481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F0A2DC9-FDCD-4E7C-9EBA-96E5A1ADA0B8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055E4226-8D85-4132-99D2-C7B019F25E8A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9940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Service </a:t>
            </a:r>
            <a:r>
              <a:rPr lang="de-DE" altLang="de-DE" dirty="0" err="1" smtClean="0"/>
              <a:t>Strategy</a:t>
            </a:r>
            <a:endParaRPr lang="de-DE" altLang="de-DE" dirty="0" smtClean="0"/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55600" y="1193800"/>
            <a:ext cx="8128000" cy="4597400"/>
          </a:xfrm>
          <a:noFill/>
        </p:spPr>
        <p:txBody>
          <a:bodyPr/>
          <a:lstStyle/>
          <a:p>
            <a:pPr eaLnBrk="1" hangingPunct="1"/>
            <a:r>
              <a:rPr lang="de-DE" altLang="de-DE" sz="2400" b="1" dirty="0" err="1" smtClean="0"/>
              <a:t>Warranty</a:t>
            </a:r>
            <a:r>
              <a:rPr lang="de-DE" altLang="de-DE" sz="2400" b="1" dirty="0" smtClean="0"/>
              <a:t> </a:t>
            </a:r>
            <a:r>
              <a:rPr lang="de-DE" altLang="de-DE" sz="2400" b="1" dirty="0" err="1" smtClean="0"/>
              <a:t>Extention</a:t>
            </a:r>
            <a:endParaRPr lang="de-DE" altLang="de-DE" sz="2400" b="1" dirty="0" smtClean="0"/>
          </a:p>
          <a:p>
            <a:pPr lvl="1" eaLnBrk="1" hangingPunct="1"/>
            <a:r>
              <a:rPr lang="de-DE" altLang="de-DE" sz="2000" dirty="0" smtClean="0"/>
              <a:t>Name: </a:t>
            </a:r>
            <a:r>
              <a:rPr lang="de-DE" altLang="de-DE" sz="2000" dirty="0" err="1" smtClean="0"/>
              <a:t>Productivity</a:t>
            </a:r>
            <a:r>
              <a:rPr lang="de-DE" altLang="de-DE" sz="2000" dirty="0" smtClean="0"/>
              <a:t> Plus (P-Plus)</a:t>
            </a:r>
          </a:p>
          <a:p>
            <a:pPr lvl="1" eaLnBrk="1" hangingPunct="1"/>
            <a:r>
              <a:rPr lang="de-DE" altLang="de-DE" sz="2000" dirty="0" smtClean="0"/>
              <a:t>Free </a:t>
            </a:r>
            <a:r>
              <a:rPr lang="de-DE" altLang="de-DE" sz="2000" dirty="0" err="1" smtClean="0"/>
              <a:t>of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charge</a:t>
            </a:r>
            <a:r>
              <a:rPr lang="de-DE" altLang="de-DE" sz="2000" dirty="0" smtClean="0"/>
              <a:t> Remote Session per </a:t>
            </a:r>
            <a:r>
              <a:rPr lang="de-DE" altLang="de-DE" sz="2000" dirty="0" err="1" smtClean="0"/>
              <a:t>Bomgar</a:t>
            </a:r>
            <a:r>
              <a:rPr lang="de-DE" altLang="de-DE" sz="2000" dirty="0" smtClean="0"/>
              <a:t> / TeamViewer</a:t>
            </a:r>
          </a:p>
          <a:p>
            <a:pPr lvl="1" eaLnBrk="1" hangingPunct="1"/>
            <a:r>
              <a:rPr lang="de-DE" altLang="de-DE" sz="2000" dirty="0" smtClean="0"/>
              <a:t>Parts &amp; Field </a:t>
            </a:r>
            <a:r>
              <a:rPr lang="de-DE" altLang="de-DE" sz="2000" dirty="0" err="1" smtClean="0"/>
              <a:t>Visit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Costs</a:t>
            </a:r>
            <a:r>
              <a:rPr lang="de-DE" altLang="de-DE" sz="2000" dirty="0" smtClean="0"/>
              <a:t> inclusive</a:t>
            </a:r>
          </a:p>
          <a:p>
            <a:pPr lvl="1" eaLnBrk="1" hangingPunct="1"/>
            <a:r>
              <a:rPr lang="de-DE" altLang="de-DE" sz="2000" dirty="0" err="1" smtClean="0"/>
              <a:t>Preferred</a:t>
            </a:r>
            <a:r>
              <a:rPr lang="de-DE" altLang="de-DE" sz="2000" dirty="0" smtClean="0"/>
              <a:t> </a:t>
            </a:r>
            <a:r>
              <a:rPr lang="de-DE" altLang="de-DE" sz="2000" dirty="0" err="1" smtClean="0"/>
              <a:t>Reaction</a:t>
            </a:r>
            <a:r>
              <a:rPr lang="de-DE" altLang="de-DE" sz="2000" dirty="0" smtClean="0"/>
              <a:t> Time</a:t>
            </a:r>
          </a:p>
          <a:p>
            <a:pPr lvl="1" eaLnBrk="1" hangingPunct="1"/>
            <a:r>
              <a:rPr lang="de-DE" altLang="de-DE" sz="2000" dirty="0" smtClean="0"/>
              <a:t>Minimum Downtime </a:t>
            </a:r>
          </a:p>
          <a:p>
            <a:pPr lvl="1" eaLnBrk="1" hangingPunct="1"/>
            <a:r>
              <a:rPr lang="de-DE" altLang="de-DE" sz="2000" dirty="0" smtClean="0"/>
              <a:t>ARU </a:t>
            </a:r>
            <a:r>
              <a:rPr lang="de-DE" altLang="de-DE" sz="2000" dirty="0" err="1" smtClean="0"/>
              <a:t>Program</a:t>
            </a:r>
            <a:endParaRPr lang="de-DE" altLang="de-DE" sz="2000" dirty="0" smtClean="0"/>
          </a:p>
          <a:p>
            <a:pPr lvl="1" eaLnBrk="1" hangingPunct="1"/>
            <a:r>
              <a:rPr lang="de-DE" altLang="de-DE" sz="2000" b="1" dirty="0" err="1" smtClean="0"/>
              <a:t>Important</a:t>
            </a:r>
            <a:r>
              <a:rPr lang="de-DE" altLang="de-DE" sz="2000" b="1" dirty="0" smtClean="0"/>
              <a:t> </a:t>
            </a:r>
            <a:r>
              <a:rPr lang="de-DE" altLang="de-DE" sz="2000" b="1" dirty="0" err="1" smtClean="0"/>
              <a:t>Requirement</a:t>
            </a:r>
            <a:r>
              <a:rPr lang="de-DE" altLang="de-DE" sz="2000" b="1" dirty="0" smtClean="0"/>
              <a:t>: </a:t>
            </a:r>
          </a:p>
          <a:p>
            <a:pPr lvl="2"/>
            <a:r>
              <a:rPr lang="de-DE" altLang="de-DE" dirty="0" smtClean="0"/>
              <a:t>Laser </a:t>
            </a:r>
            <a:r>
              <a:rPr lang="de-DE" altLang="de-DE" dirty="0" err="1" smtClean="0"/>
              <a:t>has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</a:t>
            </a:r>
            <a:r>
              <a:rPr lang="de-DE" altLang="de-DE" dirty="0" smtClean="0"/>
              <a:t> in </a:t>
            </a:r>
            <a:r>
              <a:rPr lang="de-DE" altLang="de-DE" dirty="0" err="1" smtClean="0"/>
              <a:t>specification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before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can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join</a:t>
            </a:r>
            <a:r>
              <a:rPr lang="de-DE" altLang="de-DE" dirty="0" smtClean="0"/>
              <a:t> P-Plus.</a:t>
            </a:r>
            <a:endParaRPr lang="de-DE" alt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26239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095" y="2075683"/>
            <a:ext cx="3923907" cy="2478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Preparation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Equipment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Installation Procedure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Acceptance Test 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Customer Training</a:t>
            </a:r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25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F0A2DC9-FDCD-4E7C-9EBA-96E5A1ADA0B8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055E4226-8D85-4132-99D2-C7B019F25E8A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9940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Service </a:t>
            </a:r>
            <a:r>
              <a:rPr lang="de-DE" altLang="de-DE" dirty="0" err="1" smtClean="0"/>
              <a:t>Strategy</a:t>
            </a:r>
            <a:r>
              <a:rPr lang="de-DE" altLang="de-DE" dirty="0" smtClean="0"/>
              <a:t>: P-Plus – Flyer 1/2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4" y="676967"/>
            <a:ext cx="8117216" cy="56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F0A2DC9-FDCD-4E7C-9EBA-96E5A1ADA0B8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9939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055E4226-8D85-4132-99D2-C7B019F25E8A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9940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Service </a:t>
            </a:r>
            <a:r>
              <a:rPr lang="de-DE" altLang="de-DE" dirty="0" err="1" smtClean="0"/>
              <a:t>Strategy</a:t>
            </a:r>
            <a:r>
              <a:rPr lang="de-DE" altLang="de-DE" dirty="0" smtClean="0"/>
              <a:t>: P-Plus – Flyer 2/2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2" y="903769"/>
            <a:ext cx="7859409" cy="54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64FC8D9-6743-418F-9CDE-1DEA37D02D2A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4096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E461C3AE-756A-4A2D-B3AA-C07977C0D61F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4096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Service </a:t>
            </a:r>
            <a:r>
              <a:rPr lang="de-DE" altLang="de-DE" dirty="0" err="1" smtClean="0"/>
              <a:t>Strategy</a:t>
            </a:r>
            <a:r>
              <a:rPr lang="de-DE" altLang="de-DE" dirty="0" smtClean="0"/>
              <a:t> / P-Plus Matrix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520700" y="1155700"/>
          <a:ext cx="8305799" cy="4598988"/>
        </p:xfrm>
        <a:graphic>
          <a:graphicData uri="http://schemas.openxmlformats.org/drawingml/2006/table">
            <a:tbl>
              <a:tblPr firstRow="1" firstCol="1" bandRow="1"/>
              <a:tblGrid>
                <a:gridCol w="2549304"/>
                <a:gridCol w="2098896"/>
                <a:gridCol w="1905000"/>
                <a:gridCol w="1752599"/>
              </a:tblGrid>
              <a:tr h="274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de-DE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Chameleon</a:t>
                      </a:r>
                      <a:endParaRPr lang="de-DE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17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System 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Lifetime</a:t>
                      </a:r>
                      <a:r>
                        <a:rPr lang="de-DE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de-DE" sz="11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Period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Warranty 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Out </a:t>
                      </a:r>
                      <a:r>
                        <a:rPr lang="de-DE" sz="1100" b="1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de-DE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de-DE" sz="11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Warranty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smtClean="0">
                          <a:latin typeface="Calibri" pitchFamily="34" charset="0"/>
                        </a:rPr>
                        <a:t>Service </a:t>
                      </a:r>
                      <a:r>
                        <a:rPr lang="de-DE" sz="1100" b="1" dirty="0" err="1" smtClean="0">
                          <a:latin typeface="Calibri" pitchFamily="34" charset="0"/>
                        </a:rPr>
                        <a:t>Contract</a:t>
                      </a:r>
                      <a:r>
                        <a:rPr lang="de-DE" sz="1100" b="1" dirty="0" smtClean="0">
                          <a:latin typeface="Calibri" pitchFamily="34" charset="0"/>
                        </a:rPr>
                        <a:t> </a:t>
                      </a:r>
                      <a:endParaRPr lang="de-DE" sz="1100" b="1" dirty="0">
                        <a:latin typeface="Calibri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693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12 (24) months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&gt; 12 (24)</a:t>
                      </a:r>
                      <a:r>
                        <a:rPr lang="de-DE" sz="11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months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800"/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1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Plan</a:t>
                      </a:r>
                      <a:endParaRPr lang="de-DE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     Option</a:t>
                      </a:r>
                      <a:endParaRPr lang="de-DE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061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000" b="1" i="1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Depot </a:t>
                      </a:r>
                      <a:r>
                        <a:rPr lang="en-GB" sz="11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Repair</a:t>
                      </a: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Repaired system returned </a:t>
                      </a:r>
                      <a:r>
                        <a:rPr lang="en-GB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GB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GB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typically 4-6 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weeks </a:t>
                      </a:r>
                      <a:b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after receipt at Coherent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Not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Applicable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100" b="1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Standard (Paid)</a:t>
                      </a:r>
                      <a:endParaRPr lang="de-DE" sz="1100" dirty="0" smtClean="0">
                        <a:solidFill>
                          <a:srgbClr val="005A92"/>
                        </a:solidFill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PPlus</a:t>
                      </a:r>
                      <a:r>
                        <a:rPr lang="de-DE" sz="1100" b="1" baseline="0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Bronze</a:t>
                      </a:r>
                      <a:endParaRPr lang="de-DE" sz="1100" dirty="0" smtClean="0">
                        <a:solidFill>
                          <a:srgbClr val="005A92"/>
                        </a:solidFill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61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DE" sz="11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i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Return Replacement</a:t>
                      </a:r>
                      <a:r>
                        <a:rPr lang="en-GB" sz="11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GB" sz="11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Replacement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system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ships</a:t>
                      </a:r>
                      <a:endParaRPr lang="de-DE" sz="11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within</a:t>
                      </a: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15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business</a:t>
                      </a:r>
                      <a:r>
                        <a:rPr lang="de-DE" sz="11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de-DE" sz="1100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days</a:t>
                      </a:r>
                      <a:r>
                        <a:rPr lang="de-DE" sz="11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Not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Applicable</a:t>
                      </a:r>
                      <a:endParaRPr lang="de-DE" sz="1100" dirty="0" smtClean="0">
                        <a:effectLst/>
                        <a:latin typeface="Times New Roman"/>
                        <a:ea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Not </a:t>
                      </a:r>
                      <a:r>
                        <a:rPr lang="de-DE" sz="11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Applicable</a:t>
                      </a:r>
                      <a:endParaRPr lang="de-DE" sz="110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PPlus</a:t>
                      </a:r>
                      <a:r>
                        <a:rPr lang="de-DE" sz="1100" b="1" baseline="0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 </a:t>
                      </a:r>
                      <a:r>
                        <a:rPr lang="de-DE" sz="1100" b="1" baseline="0" dirty="0" err="1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Silver</a:t>
                      </a:r>
                      <a:endParaRPr lang="de-DE" sz="1100" dirty="0" smtClean="0">
                        <a:solidFill>
                          <a:srgbClr val="005A92"/>
                        </a:solidFill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  <a:p>
                      <a:pPr algn="ctr"/>
                      <a:endParaRPr lang="de-DE" sz="1100" dirty="0"/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42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000" b="1" i="1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Advance </a:t>
                      </a:r>
                      <a:r>
                        <a:rPr lang="en-GB" sz="1100" b="1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Replacement</a:t>
                      </a:r>
                      <a: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/>
                      </a:r>
                      <a:br>
                        <a:rPr lang="en-GB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Ship from GLS within 2 working days</a:t>
                      </a:r>
                      <a:b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</a:b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GB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(for 90% of all events) after </a:t>
                      </a: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customer informs of failed system</a:t>
                      </a:r>
                      <a:endParaRPr lang="de-DE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smtClea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Standard (Free </a:t>
                      </a:r>
                      <a:r>
                        <a:rPr lang="de-DE" sz="1100" b="1" dirty="0" err="1" smtClea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de-DE" sz="1100" b="1" baseline="0" dirty="0" smtClea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Charge)</a:t>
                      </a:r>
                      <a:endParaRPr lang="de-DE" sz="1100" dirty="0" smtClean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Not Applicable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smtClean="0">
                          <a:solidFill>
                            <a:srgbClr val="00B050"/>
                          </a:solidFill>
                          <a:effectLst/>
                          <a:latin typeface="Calibri" pitchFamily="34" charset="0"/>
                          <a:ea typeface="Times New Roman"/>
                          <a:cs typeface="Calibri" pitchFamily="34" charset="0"/>
                        </a:rPr>
                        <a:t>PPlus Gold</a:t>
                      </a:r>
                      <a:endParaRPr lang="de-DE" sz="1100" dirty="0" smtClean="0">
                        <a:solidFill>
                          <a:srgbClr val="005A92"/>
                        </a:solidFill>
                        <a:effectLst/>
                        <a:latin typeface="Calibri" pitchFamily="34" charset="0"/>
                        <a:ea typeface="Times New Roman"/>
                        <a:cs typeface="Calibri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0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1762" y="292962"/>
            <a:ext cx="7075481" cy="1420427"/>
          </a:xfrm>
        </p:spPr>
        <p:txBody>
          <a:bodyPr/>
          <a:lstStyle/>
          <a:p>
            <a:r>
              <a:rPr lang="en-US" dirty="0" smtClean="0"/>
              <a:t>Inform customer about LMC:</a:t>
            </a:r>
            <a:br>
              <a:rPr lang="en-US" dirty="0" smtClean="0"/>
            </a:br>
            <a:r>
              <a:rPr lang="en-US" b="1" dirty="0" smtClean="0"/>
              <a:t>L</a:t>
            </a:r>
            <a:r>
              <a:rPr lang="en-US" dirty="0" smtClean="0"/>
              <a:t>aser </a:t>
            </a:r>
            <a:r>
              <a:rPr lang="en-US" b="1" dirty="0" smtClean="0"/>
              <a:t>M</a:t>
            </a:r>
            <a:r>
              <a:rPr lang="en-US" dirty="0" smtClean="0"/>
              <a:t>easurement &amp; </a:t>
            </a:r>
            <a:r>
              <a:rPr lang="en-US" b="1" dirty="0" smtClean="0"/>
              <a:t>C</a:t>
            </a:r>
            <a:r>
              <a:rPr lang="en-US" dirty="0" smtClean="0"/>
              <a:t>ontrol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short: </a:t>
            </a:r>
            <a:r>
              <a:rPr lang="en-US" dirty="0" err="1" smtClean="0"/>
              <a:t>Powermeters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577" y="2377521"/>
            <a:ext cx="5966688" cy="3694805"/>
          </a:xfrm>
        </p:spPr>
        <p:txBody>
          <a:bodyPr/>
          <a:lstStyle/>
          <a:p>
            <a:pPr eaLnBrk="1" hangingPunct="1"/>
            <a:r>
              <a:rPr lang="de-DE" altLang="de-DE" sz="2800" dirty="0" smtClean="0"/>
              <a:t>LMC Price Advantages</a:t>
            </a:r>
          </a:p>
          <a:p>
            <a:pPr eaLnBrk="1" hangingPunct="1"/>
            <a:r>
              <a:rPr lang="de-DE" altLang="de-DE" sz="2800" dirty="0" err="1" smtClean="0"/>
              <a:t>Leave</a:t>
            </a:r>
            <a:r>
              <a:rPr lang="de-DE" altLang="de-DE" sz="2800" dirty="0" smtClean="0"/>
              <a:t> LMC Flyer &amp;</a:t>
            </a:r>
          </a:p>
          <a:p>
            <a:pPr eaLnBrk="1" hangingPunct="1"/>
            <a:r>
              <a:rPr lang="de-DE" altLang="de-DE" sz="2800" dirty="0" smtClean="0"/>
              <a:t>Send LMC </a:t>
            </a:r>
            <a:r>
              <a:rPr lang="de-DE" altLang="de-DE" sz="2800" dirty="0" err="1" smtClean="0"/>
              <a:t>catalogue</a:t>
            </a:r>
            <a:endParaRPr lang="de-DE" altLang="de-DE" sz="2800" dirty="0" smtClean="0"/>
          </a:p>
          <a:p>
            <a:pPr lvl="1"/>
            <a:r>
              <a:rPr lang="de-DE" altLang="de-DE" sz="2600" dirty="0" err="1" smtClean="0"/>
              <a:t>Or</a:t>
            </a:r>
            <a:r>
              <a:rPr lang="de-DE" altLang="de-DE" sz="2600" dirty="0" smtClean="0"/>
              <a:t> </a:t>
            </a:r>
            <a:r>
              <a:rPr lang="de-DE" altLang="de-DE" sz="2600" dirty="0" err="1" smtClean="0"/>
              <a:t>give</a:t>
            </a:r>
            <a:r>
              <a:rPr lang="de-DE" altLang="de-DE" sz="2600" dirty="0" smtClean="0"/>
              <a:t> Link </a:t>
            </a:r>
            <a:r>
              <a:rPr lang="de-DE" altLang="de-DE" sz="2600" dirty="0" err="1" smtClean="0"/>
              <a:t>to</a:t>
            </a:r>
            <a:r>
              <a:rPr lang="de-DE" altLang="de-DE" sz="2600" dirty="0" smtClean="0"/>
              <a:t> Coherent </a:t>
            </a:r>
            <a:r>
              <a:rPr lang="de-DE" altLang="de-DE" sz="2600" dirty="0" err="1" smtClean="0"/>
              <a:t>website</a:t>
            </a:r>
            <a:r>
              <a:rPr lang="de-DE" altLang="de-DE" sz="2600" dirty="0" smtClean="0"/>
              <a:t>:</a:t>
            </a:r>
          </a:p>
          <a:p>
            <a:pPr lvl="1"/>
            <a:r>
              <a:rPr lang="de-DE" altLang="de-DE" sz="2600" dirty="0">
                <a:hlinkClick r:id="rId2"/>
              </a:rPr>
              <a:t>https://www.coherent.com/products/?</a:t>
            </a:r>
            <a:r>
              <a:rPr lang="de-DE" altLang="de-DE" sz="2600" dirty="0" smtClean="0">
                <a:hlinkClick r:id="rId2"/>
              </a:rPr>
              <a:t>1940/Laser-Measurement-and-Control-Literature</a:t>
            </a:r>
            <a:endParaRPr lang="de-DE" altLang="de-DE" sz="2600" dirty="0" smtClean="0"/>
          </a:p>
          <a:p>
            <a:pPr marL="457200" lvl="1" indent="0">
              <a:buNone/>
            </a:pPr>
            <a:endParaRPr lang="de-DE" altLang="de-DE" sz="2600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724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411551" y="2314740"/>
            <a:ext cx="5007006" cy="1143000"/>
          </a:xfrm>
        </p:spPr>
        <p:txBody>
          <a:bodyPr/>
          <a:lstStyle/>
          <a:p>
            <a:r>
              <a:rPr lang="en-US" dirty="0" smtClean="0"/>
              <a:t>Now, let’s do the first Quiz…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172" y="3183153"/>
            <a:ext cx="3705225" cy="2924175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51" y="4028940"/>
            <a:ext cx="2614659" cy="17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66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651" y="2498224"/>
            <a:ext cx="8031040" cy="3200612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Altogether four quizzes of the course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To pass </a:t>
            </a:r>
            <a:r>
              <a:rPr lang="en-US" dirty="0"/>
              <a:t>a</a:t>
            </a:r>
            <a:r>
              <a:rPr lang="en-US" dirty="0" smtClean="0"/>
              <a:t> quiz, you need &gt; 60%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To get an A+, you need 100%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With bonus questions, you can achieve &gt;100%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These questions are sophisticated, a little mean, but always related to Chameleon ;-)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Free internet allowed, but please try to find the answers yourself.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Some Info's about the daily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7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6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466585" cy="4661931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Check, </a:t>
            </a:r>
            <a:r>
              <a:rPr lang="de-DE" altLang="de-DE" dirty="0" err="1" smtClean="0"/>
              <a:t>if</a:t>
            </a:r>
            <a:endParaRPr lang="de-DE" altLang="de-DE" dirty="0" smtClean="0"/>
          </a:p>
          <a:p>
            <a:pPr lvl="1"/>
            <a:r>
              <a:rPr lang="de-DE" dirty="0" smtClean="0"/>
              <a:t>Laser </a:t>
            </a:r>
            <a:r>
              <a:rPr lang="de-DE" dirty="0" err="1" smtClean="0"/>
              <a:t>Crate</a:t>
            </a:r>
            <a:r>
              <a:rPr lang="de-DE" dirty="0" smtClean="0"/>
              <a:t>, MRU, </a:t>
            </a:r>
            <a:r>
              <a:rPr lang="de-DE" dirty="0" err="1" smtClean="0"/>
              <a:t>Chiller</a:t>
            </a:r>
            <a:r>
              <a:rPr lang="de-DE" dirty="0" smtClean="0"/>
              <a:t> &amp; </a:t>
            </a:r>
            <a:r>
              <a:rPr lang="de-DE" dirty="0" err="1" smtClean="0"/>
              <a:t>CoolFlow</a:t>
            </a:r>
            <a:r>
              <a:rPr lang="de-DE" dirty="0" smtClean="0"/>
              <a:t> Packages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delivered</a:t>
            </a:r>
            <a:endParaRPr lang="de-DE" dirty="0" smtClean="0"/>
          </a:p>
          <a:p>
            <a:pPr lvl="2"/>
            <a:r>
              <a:rPr lang="de-DE" dirty="0" smtClean="0"/>
              <a:t>Check </a:t>
            </a:r>
            <a:r>
              <a:rPr lang="de-DE" dirty="0" err="1" smtClean="0"/>
              <a:t>shock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tilt</a:t>
            </a:r>
            <a:r>
              <a:rPr lang="de-DE" dirty="0" smtClean="0"/>
              <a:t> </a:t>
            </a:r>
            <a:r>
              <a:rPr lang="de-DE" dirty="0" err="1" smtClean="0"/>
              <a:t>sensors</a:t>
            </a:r>
            <a:endParaRPr lang="de-DE" dirty="0" smtClean="0"/>
          </a:p>
          <a:p>
            <a:pPr lvl="1"/>
            <a:r>
              <a:rPr lang="de-DE" dirty="0" err="1" smtClean="0"/>
              <a:t>Acclimatisation</a:t>
            </a:r>
            <a:r>
              <a:rPr lang="de-DE" dirty="0"/>
              <a:t> </a:t>
            </a:r>
            <a:r>
              <a:rPr lang="de-DE" dirty="0" smtClean="0"/>
              <a:t>/ bring in lab</a:t>
            </a:r>
          </a:p>
          <a:p>
            <a:pPr lvl="1"/>
            <a:r>
              <a:rPr lang="de-DE" dirty="0" smtClean="0"/>
              <a:t>Lab </a:t>
            </a:r>
            <a:r>
              <a:rPr lang="de-DE" dirty="0" err="1" smtClean="0"/>
              <a:t>ready</a:t>
            </a:r>
            <a:r>
              <a:rPr lang="de-DE" dirty="0" smtClean="0"/>
              <a:t>?</a:t>
            </a:r>
          </a:p>
          <a:p>
            <a:pPr lvl="2"/>
            <a:r>
              <a:rPr lang="de-DE" dirty="0" err="1" smtClean="0"/>
              <a:t>Optics</a:t>
            </a:r>
            <a:r>
              <a:rPr lang="de-DE" dirty="0" smtClean="0"/>
              <a:t> </a:t>
            </a:r>
            <a:r>
              <a:rPr lang="de-DE" dirty="0" err="1" smtClean="0"/>
              <a:t>table</a:t>
            </a:r>
            <a:endParaRPr lang="de-DE" dirty="0" smtClean="0"/>
          </a:p>
          <a:p>
            <a:pPr lvl="2"/>
            <a:r>
              <a:rPr lang="de-DE" dirty="0" err="1" smtClean="0"/>
              <a:t>Electricity</a:t>
            </a:r>
            <a:r>
              <a:rPr lang="de-DE" dirty="0"/>
              <a:t>: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wall </a:t>
            </a:r>
            <a:r>
              <a:rPr lang="de-DE" dirty="0" err="1" smtClean="0"/>
              <a:t>plugs</a:t>
            </a:r>
            <a:r>
              <a:rPr lang="de-DE" dirty="0" smtClean="0"/>
              <a:t> / multiple </a:t>
            </a:r>
            <a:r>
              <a:rPr lang="de-DE" dirty="0" err="1" smtClean="0"/>
              <a:t>plug</a:t>
            </a:r>
            <a:r>
              <a:rPr lang="de-DE" dirty="0" smtClean="0"/>
              <a:t> socket</a:t>
            </a:r>
          </a:p>
          <a:p>
            <a:pPr lvl="2"/>
            <a:r>
              <a:rPr lang="de-DE" dirty="0" smtClean="0"/>
              <a:t>Laser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r>
              <a:rPr lang="de-DE" dirty="0" err="1" smtClean="0"/>
              <a:t>installations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Clean / </a:t>
            </a:r>
            <a:r>
              <a:rPr lang="de-DE" dirty="0" err="1" smtClean="0"/>
              <a:t>dust-free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25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466585" cy="4661931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Personal </a:t>
            </a:r>
            <a:r>
              <a:rPr lang="de-DE" altLang="de-DE" dirty="0" err="1" smtClean="0"/>
              <a:t>Safety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Glasses</a:t>
            </a:r>
            <a:endParaRPr lang="de-DE" altLang="de-DE" dirty="0" smtClean="0"/>
          </a:p>
          <a:p>
            <a:pPr eaLnBrk="1" hangingPunct="1"/>
            <a:r>
              <a:rPr lang="de-DE" dirty="0" smtClean="0"/>
              <a:t>Notebook, GUI </a:t>
            </a:r>
            <a:r>
              <a:rPr lang="de-DE" dirty="0" err="1" smtClean="0"/>
              <a:t>installed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endParaRPr lang="de-DE" dirty="0" smtClean="0"/>
          </a:p>
          <a:p>
            <a:pPr eaLnBrk="1" hangingPunct="1"/>
            <a:r>
              <a:rPr lang="de-DE" dirty="0" smtClean="0"/>
              <a:t>REES!</a:t>
            </a:r>
          </a:p>
          <a:p>
            <a:pPr eaLnBrk="1" hangingPunct="1"/>
            <a:r>
              <a:rPr lang="de-DE" dirty="0" err="1" smtClean="0"/>
              <a:t>Oscilloscope</a:t>
            </a:r>
            <a:r>
              <a:rPr lang="de-DE" dirty="0" smtClean="0"/>
              <a:t> (</a:t>
            </a:r>
            <a:r>
              <a:rPr lang="de-DE" dirty="0" err="1" smtClean="0"/>
              <a:t>recommendation</a:t>
            </a:r>
            <a:r>
              <a:rPr lang="de-DE" dirty="0" smtClean="0"/>
              <a:t>: &gt; 100MHz, </a:t>
            </a:r>
            <a:r>
              <a:rPr lang="de-DE" dirty="0" err="1" smtClean="0"/>
              <a:t>Tektronix</a:t>
            </a:r>
            <a:r>
              <a:rPr lang="de-DE" dirty="0" smtClean="0"/>
              <a:t>)</a:t>
            </a:r>
          </a:p>
          <a:p>
            <a:pPr eaLnBrk="1" hangingPunct="1"/>
            <a:r>
              <a:rPr lang="de-DE" dirty="0" smtClean="0"/>
              <a:t>Powermeter(s) (LM-10 &amp; LM-45 </a:t>
            </a:r>
            <a:r>
              <a:rPr lang="de-DE" dirty="0" err="1" smtClean="0"/>
              <a:t>for</a:t>
            </a:r>
            <a:r>
              <a:rPr lang="de-DE" dirty="0" smtClean="0"/>
              <a:t> Verdi </a:t>
            </a:r>
            <a:r>
              <a:rPr lang="de-DE" dirty="0" err="1" smtClean="0"/>
              <a:t>calibration</a:t>
            </a:r>
            <a:r>
              <a:rPr lang="de-DE" dirty="0" smtClean="0"/>
              <a:t>)</a:t>
            </a:r>
          </a:p>
          <a:p>
            <a:pPr eaLnBrk="1" hangingPunct="1"/>
            <a:r>
              <a:rPr lang="de-DE" dirty="0" smtClean="0">
                <a:solidFill>
                  <a:srgbClr val="B0D9FE"/>
                </a:solidFill>
              </a:rPr>
              <a:t>Fiber </a:t>
            </a:r>
            <a:r>
              <a:rPr lang="de-DE" dirty="0" err="1" smtClean="0">
                <a:solidFill>
                  <a:srgbClr val="B0D9FE"/>
                </a:solidFill>
              </a:rPr>
              <a:t>Scope</a:t>
            </a:r>
            <a:endParaRPr lang="de-DE" dirty="0" smtClean="0">
              <a:solidFill>
                <a:srgbClr val="B0D9FE"/>
              </a:solidFill>
            </a:endParaRPr>
          </a:p>
          <a:p>
            <a:pPr eaLnBrk="1" hangingPunct="1"/>
            <a:r>
              <a:rPr lang="de-DE" dirty="0" smtClean="0">
                <a:solidFill>
                  <a:srgbClr val="B0D9FE"/>
                </a:solidFill>
              </a:rPr>
              <a:t>DVM</a:t>
            </a:r>
          </a:p>
          <a:p>
            <a:pPr eaLnBrk="1" hangingPunct="1"/>
            <a:r>
              <a:rPr lang="de-DE" dirty="0" smtClean="0">
                <a:solidFill>
                  <a:srgbClr val="B0D9FE"/>
                </a:solidFill>
              </a:rPr>
              <a:t>DC </a:t>
            </a:r>
            <a:r>
              <a:rPr lang="de-DE" dirty="0" err="1" smtClean="0">
                <a:solidFill>
                  <a:srgbClr val="B0D9FE"/>
                </a:solidFill>
              </a:rPr>
              <a:t>Current</a:t>
            </a:r>
            <a:r>
              <a:rPr lang="de-DE" dirty="0" smtClean="0">
                <a:solidFill>
                  <a:srgbClr val="B0D9FE"/>
                </a:solidFill>
              </a:rPr>
              <a:t> </a:t>
            </a:r>
            <a:r>
              <a:rPr lang="de-DE" dirty="0" err="1" smtClean="0">
                <a:solidFill>
                  <a:srgbClr val="B0D9FE"/>
                </a:solidFill>
              </a:rPr>
              <a:t>Clamp</a:t>
            </a:r>
            <a:endParaRPr lang="de-DE" dirty="0" smtClean="0">
              <a:solidFill>
                <a:srgbClr val="B0D9FE"/>
              </a:solidFill>
            </a:endParaRPr>
          </a:p>
          <a:p>
            <a:pPr eaLnBrk="1" hangingPunct="1"/>
            <a:r>
              <a:rPr lang="de-DE" dirty="0" smtClean="0">
                <a:solidFill>
                  <a:srgbClr val="B0D9FE"/>
                </a:solidFill>
              </a:rPr>
              <a:t>IR Viewer / IR Card</a:t>
            </a:r>
          </a:p>
          <a:p>
            <a:pPr eaLnBrk="1" hangingPunct="1"/>
            <a:r>
              <a:rPr lang="de-DE" dirty="0" smtClean="0">
                <a:solidFill>
                  <a:srgbClr val="B0D9FE"/>
                </a:solidFill>
              </a:rPr>
              <a:t>Fast </a:t>
            </a:r>
            <a:r>
              <a:rPr lang="de-DE" dirty="0" err="1" smtClean="0">
                <a:solidFill>
                  <a:srgbClr val="B0D9FE"/>
                </a:solidFill>
              </a:rPr>
              <a:t>Photocell</a:t>
            </a:r>
            <a:r>
              <a:rPr lang="de-DE" dirty="0" smtClean="0">
                <a:solidFill>
                  <a:srgbClr val="B0D9FE"/>
                </a:solidFill>
              </a:rPr>
              <a:t> (</a:t>
            </a:r>
            <a:r>
              <a:rPr lang="de-DE" dirty="0" err="1" smtClean="0">
                <a:solidFill>
                  <a:srgbClr val="B0D9FE"/>
                </a:solidFill>
              </a:rPr>
              <a:t>Thorlabs</a:t>
            </a:r>
            <a:r>
              <a:rPr lang="de-DE" dirty="0" smtClean="0">
                <a:solidFill>
                  <a:srgbClr val="B0D9FE"/>
                </a:solidFill>
              </a:rPr>
              <a:t> DET10 A/M)</a:t>
            </a:r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7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466585" cy="4661931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Chameleon</a:t>
            </a:r>
            <a:r>
              <a:rPr lang="de-DE" altLang="de-DE" dirty="0" smtClean="0"/>
              <a:t> Pick-off </a:t>
            </a:r>
            <a:r>
              <a:rPr lang="de-DE" altLang="de-DE" dirty="0" err="1" smtClean="0"/>
              <a:t>Mirror</a:t>
            </a:r>
            <a:r>
              <a:rPr lang="de-DE" altLang="de-DE" dirty="0" smtClean="0"/>
              <a:t>, PN#1058622</a:t>
            </a:r>
          </a:p>
          <a:p>
            <a:pPr eaLnBrk="1" hangingPunct="1"/>
            <a:r>
              <a:rPr lang="de-DE" altLang="de-DE" dirty="0" smtClean="0"/>
              <a:t>Fiber </a:t>
            </a:r>
            <a:r>
              <a:rPr lang="de-DE" altLang="de-DE" dirty="0" err="1" smtClean="0"/>
              <a:t>Cleaning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Supplies</a:t>
            </a:r>
            <a:r>
              <a:rPr lang="de-DE" altLang="de-DE" dirty="0" smtClean="0"/>
              <a:t> </a:t>
            </a:r>
            <a:r>
              <a:rPr lang="de-DE" altLang="de-DE" dirty="0" smtClean="0">
                <a:sym typeface="Wingdings" panose="05000000000000000000" pitchFamily="2" charset="2"/>
              </a:rPr>
              <a:t> </a:t>
            </a:r>
            <a:r>
              <a:rPr lang="de-DE" altLang="de-DE" dirty="0" smtClean="0">
                <a:sym typeface="Wingdings" panose="05000000000000000000" pitchFamily="2" charset="2"/>
                <a:hlinkClick r:id="rId2" action="ppaction://hlinkfile"/>
              </a:rPr>
              <a:t>Video</a:t>
            </a:r>
            <a:endParaRPr lang="de-DE" altLang="de-DE" dirty="0" smtClean="0">
              <a:sym typeface="Wingdings" panose="05000000000000000000" pitchFamily="2" charset="2"/>
            </a:endParaRPr>
          </a:p>
          <a:p>
            <a:pPr eaLnBrk="1" hangingPunct="1"/>
            <a:r>
              <a:rPr lang="de-DE" altLang="de-DE" dirty="0" smtClean="0"/>
              <a:t>ESD </a:t>
            </a:r>
            <a:r>
              <a:rPr lang="de-DE" altLang="de-DE" dirty="0" err="1" smtClean="0"/>
              <a:t>Wrist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Strap</a:t>
            </a:r>
            <a:r>
              <a:rPr lang="de-DE" altLang="de-DE" dirty="0" smtClean="0"/>
              <a:t>!</a:t>
            </a:r>
          </a:p>
          <a:p>
            <a:pPr eaLnBrk="1" hangingPunct="1"/>
            <a:r>
              <a:rPr lang="de-DE" altLang="de-DE" dirty="0" smtClean="0"/>
              <a:t>Cables</a:t>
            </a:r>
          </a:p>
          <a:p>
            <a:pPr lvl="1"/>
            <a:r>
              <a:rPr lang="de-DE" altLang="de-DE" dirty="0" smtClean="0"/>
              <a:t>USB  Cable, Type A-A</a:t>
            </a:r>
          </a:p>
          <a:p>
            <a:pPr lvl="1"/>
            <a:r>
              <a:rPr lang="de-DE" altLang="de-DE" dirty="0" smtClean="0"/>
              <a:t>RS-232 Cable</a:t>
            </a:r>
          </a:p>
          <a:p>
            <a:pPr lvl="1"/>
            <a:r>
              <a:rPr lang="de-DE" altLang="de-DE" dirty="0" smtClean="0"/>
              <a:t>USB-RS232 Adapter</a:t>
            </a:r>
          </a:p>
          <a:p>
            <a:pPr lvl="1"/>
            <a:r>
              <a:rPr lang="de-DE" altLang="de-DE" dirty="0" smtClean="0"/>
              <a:t>BNC Cable</a:t>
            </a:r>
          </a:p>
          <a:p>
            <a:r>
              <a:rPr lang="de-DE" altLang="de-DE" dirty="0"/>
              <a:t>Standard </a:t>
            </a:r>
            <a:r>
              <a:rPr lang="de-DE" altLang="de-DE" dirty="0" smtClean="0"/>
              <a:t>Tools like allen </a:t>
            </a:r>
            <a:r>
              <a:rPr lang="de-DE" altLang="de-DE" dirty="0" err="1" smtClean="0"/>
              <a:t>wrenges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screw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drivers</a:t>
            </a:r>
            <a:r>
              <a:rPr lang="de-DE" altLang="de-DE" dirty="0" smtClean="0"/>
              <a:t>, M6 </a:t>
            </a:r>
            <a:r>
              <a:rPr lang="de-DE" altLang="de-DE" dirty="0" err="1" smtClean="0"/>
              <a:t>screws</a:t>
            </a:r>
            <a:r>
              <a:rPr lang="de-DE" altLang="de-DE" dirty="0" smtClean="0"/>
              <a:t>,…</a:t>
            </a:r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84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1" y="1267814"/>
            <a:ext cx="8565158" cy="5057485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Shipment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Inspection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Outside </a:t>
            </a:r>
            <a:r>
              <a:rPr lang="de-DE" altLang="de-DE" dirty="0" err="1" smtClean="0"/>
              <a:t>appearance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take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pictures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damages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report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Coherent </a:t>
            </a:r>
            <a:r>
              <a:rPr lang="de-DE" altLang="de-DE" dirty="0" err="1" smtClean="0"/>
              <a:t>if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needed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Check </a:t>
            </a:r>
            <a:r>
              <a:rPr lang="de-DE" altLang="de-DE" dirty="0" err="1" smtClean="0"/>
              <a:t>if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shipment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complete</a:t>
            </a:r>
            <a:endParaRPr lang="de-DE" altLang="de-DE" dirty="0"/>
          </a:p>
          <a:p>
            <a:r>
              <a:rPr lang="de-DE" altLang="de-DE" dirty="0" err="1" smtClean="0"/>
              <a:t>Unpacking</a:t>
            </a:r>
            <a:r>
              <a:rPr lang="de-DE" altLang="de-DE" dirty="0" smtClean="0"/>
              <a:t> Head &amp; PSU </a:t>
            </a:r>
            <a:r>
              <a:rPr lang="de-DE" altLang="de-DE" dirty="0" err="1" smtClean="0"/>
              <a:t>together</a:t>
            </a:r>
            <a:endParaRPr lang="de-DE" altLang="de-DE" dirty="0" smtClean="0"/>
          </a:p>
          <a:p>
            <a:pPr lvl="1"/>
            <a:r>
              <a:rPr lang="de-DE" altLang="de-DE" dirty="0" smtClean="0"/>
              <a:t>Minimum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two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people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lifting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Apply</a:t>
            </a:r>
            <a:r>
              <a:rPr lang="de-DE" altLang="de-DE" dirty="0" smtClean="0"/>
              <a:t> back-</a:t>
            </a:r>
            <a:r>
              <a:rPr lang="de-DE" altLang="de-DE" dirty="0" err="1" smtClean="0"/>
              <a:t>gentle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movements</a:t>
            </a:r>
            <a:r>
              <a:rPr lang="de-DE" altLang="de-DE" dirty="0" smtClean="0"/>
              <a:t>: 52kg</a:t>
            </a:r>
          </a:p>
          <a:p>
            <a:pPr lvl="1"/>
            <a:r>
              <a:rPr lang="de-DE" altLang="de-DE" dirty="0" smtClean="0"/>
              <a:t>Do not </a:t>
            </a:r>
            <a:r>
              <a:rPr lang="de-DE" altLang="de-DE" dirty="0" err="1" smtClean="0"/>
              <a:t>disconnect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fibers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PSU!!</a:t>
            </a:r>
          </a:p>
          <a:p>
            <a:r>
              <a:rPr lang="de-DE" altLang="de-DE" dirty="0" smtClean="0"/>
              <a:t>Connect all </a:t>
            </a:r>
            <a:r>
              <a:rPr lang="de-DE" altLang="de-DE" dirty="0" err="1" smtClean="0"/>
              <a:t>cables</a:t>
            </a:r>
            <a:endParaRPr lang="de-DE" altLang="de-DE" dirty="0"/>
          </a:p>
          <a:p>
            <a:pPr lvl="1"/>
            <a:r>
              <a:rPr lang="de-DE" altLang="de-DE" dirty="0" smtClean="0"/>
              <a:t>MRU </a:t>
            </a:r>
            <a:r>
              <a:rPr lang="de-DE" altLang="de-DE" dirty="0" err="1" smtClean="0"/>
              <a:t>cable</a:t>
            </a:r>
            <a:r>
              <a:rPr lang="de-DE" altLang="de-DE" dirty="0" smtClean="0"/>
              <a:t>: press </a:t>
            </a:r>
            <a:r>
              <a:rPr lang="de-DE" altLang="de-DE" dirty="0" err="1" smtClean="0"/>
              <a:t>hard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until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clicks</a:t>
            </a:r>
            <a:endParaRPr lang="de-DE" altLang="de-DE" dirty="0" smtClean="0"/>
          </a:p>
          <a:p>
            <a:pPr lvl="1"/>
            <a:r>
              <a:rPr lang="de-DE" altLang="de-DE" dirty="0" err="1" smtClean="0"/>
              <a:t>Chiller</a:t>
            </a:r>
            <a:r>
              <a:rPr lang="de-DE" altLang="de-DE" dirty="0" smtClean="0"/>
              <a:t>: </a:t>
            </a:r>
            <a:r>
              <a:rPr lang="de-DE" altLang="de-DE" dirty="0" err="1" smtClean="0"/>
              <a:t>Cooling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flow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direction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important</a:t>
            </a:r>
            <a:endParaRPr lang="de-DE" altLang="de-DE" dirty="0" smtClean="0"/>
          </a:p>
          <a:p>
            <a:r>
              <a:rPr lang="de-DE" altLang="de-DE" dirty="0" smtClean="0"/>
              <a:t>Check lab </a:t>
            </a:r>
            <a:r>
              <a:rPr lang="de-DE" altLang="de-DE" dirty="0" err="1" smtClean="0"/>
              <a:t>voltage</a:t>
            </a:r>
            <a:r>
              <a:rPr lang="de-DE" altLang="de-DE" dirty="0" smtClean="0"/>
              <a:t> &amp; </a:t>
            </a:r>
            <a:r>
              <a:rPr lang="de-DE" altLang="de-DE" dirty="0" err="1" smtClean="0"/>
              <a:t>compare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PSU </a:t>
            </a:r>
            <a:r>
              <a:rPr lang="de-DE" altLang="de-DE" dirty="0" err="1" smtClean="0"/>
              <a:t>fuses</a:t>
            </a: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Installation Procedure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83" y="2306971"/>
            <a:ext cx="2332140" cy="174910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97" y="4131577"/>
            <a:ext cx="2399252" cy="1799439"/>
          </a:xfrm>
          <a:prstGeom prst="rect">
            <a:avLst/>
          </a:prstGeom>
        </p:spPr>
      </p:pic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581195"/>
              </p:ext>
            </p:extLst>
          </p:nvPr>
        </p:nvGraphicFramePr>
        <p:xfrm>
          <a:off x="4616838" y="2125786"/>
          <a:ext cx="4116101" cy="308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hoto Editor Photo" r:id="rId5" imgW="12193702" imgH="9142857" progId="MSPhotoEd.3">
                  <p:embed/>
                </p:oleObj>
              </mc:Choice>
              <mc:Fallback>
                <p:oleObj name="Photo Editor Photo" r:id="rId5" imgW="12193702" imgH="914285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838" y="2125786"/>
                        <a:ext cx="4116101" cy="3087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078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1" y="1267814"/>
            <a:ext cx="8565158" cy="1599673"/>
          </a:xfrm>
        </p:spPr>
        <p:txBody>
          <a:bodyPr/>
          <a:lstStyle/>
          <a:p>
            <a:r>
              <a:rPr lang="de-DE" altLang="de-DE" dirty="0" smtClean="0"/>
              <a:t>Check proper </a:t>
            </a:r>
            <a:r>
              <a:rPr lang="de-DE" altLang="de-DE" dirty="0" err="1" smtClean="0"/>
              <a:t>seating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„</a:t>
            </a:r>
            <a:r>
              <a:rPr lang="de-DE" dirty="0" smtClean="0"/>
              <a:t>Fiber </a:t>
            </a:r>
            <a:r>
              <a:rPr lang="de-DE" dirty="0"/>
              <a:t>Cable </a:t>
            </a:r>
            <a:r>
              <a:rPr lang="de-DE" dirty="0" err="1"/>
              <a:t>Ferrule</a:t>
            </a:r>
            <a:r>
              <a:rPr lang="de-DE" dirty="0"/>
              <a:t> </a:t>
            </a:r>
            <a:r>
              <a:rPr lang="de-DE" dirty="0" smtClean="0"/>
              <a:t>Nut“</a:t>
            </a:r>
            <a:endParaRPr lang="de-DE" dirty="0"/>
          </a:p>
          <a:p>
            <a:r>
              <a:rPr lang="de-DE" altLang="de-DE" dirty="0" smtClean="0"/>
              <a:t>PN# </a:t>
            </a:r>
            <a:r>
              <a:rPr lang="de-DE" dirty="0" smtClean="0"/>
              <a:t>0170-839-00 </a:t>
            </a:r>
          </a:p>
          <a:p>
            <a:r>
              <a:rPr lang="de-DE" dirty="0" err="1" smtClean="0"/>
              <a:t>Ground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</a:t>
            </a:r>
            <a:r>
              <a:rPr lang="de-DE" dirty="0"/>
              <a:t>	</a:t>
            </a:r>
          </a:p>
          <a:p>
            <a:pPr eaLnBrk="1" hangingPunct="1"/>
            <a:endParaRPr lang="de-DE" altLang="de-DE" dirty="0" smtClean="0">
              <a:solidFill>
                <a:srgbClr val="B0D9FE"/>
              </a:solidFill>
            </a:endParaRPr>
          </a:p>
          <a:p>
            <a:pPr marL="0" indent="0" eaLnBrk="1" hangingPunct="1">
              <a:buNone/>
            </a:pP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Installation Procedure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16" y="2303096"/>
            <a:ext cx="4864131" cy="3830726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>
            <a:off x="3312581" y="3373514"/>
            <a:ext cx="2530136" cy="1420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390226" y="3373515"/>
            <a:ext cx="2530136" cy="1420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51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1" y="1267814"/>
            <a:ext cx="8565158" cy="5057485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Install</a:t>
            </a:r>
            <a:r>
              <a:rPr lang="de-DE" altLang="de-DE" dirty="0" smtClean="0"/>
              <a:t> Measurement Equipment</a:t>
            </a:r>
          </a:p>
          <a:p>
            <a:pPr eaLnBrk="1" hangingPunct="1"/>
            <a:r>
              <a:rPr lang="de-DE" altLang="de-DE" dirty="0" smtClean="0"/>
              <a:t>Turn on Laser after Warm-up</a:t>
            </a:r>
          </a:p>
          <a:p>
            <a:pPr eaLnBrk="1" hangingPunct="1"/>
            <a:r>
              <a:rPr lang="de-DE" altLang="de-DE" dirty="0" err="1" smtClean="0"/>
              <a:t>Perform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Wavelength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Sweep</a:t>
            </a:r>
            <a:endParaRPr lang="de-DE" altLang="de-DE" dirty="0" smtClean="0"/>
          </a:p>
          <a:p>
            <a:pPr eaLnBrk="1" hangingPunct="1"/>
            <a:r>
              <a:rPr lang="de-DE" altLang="de-DE" dirty="0" err="1" smtClean="0"/>
              <a:t>Record</a:t>
            </a:r>
            <a:r>
              <a:rPr lang="de-DE" altLang="de-DE" dirty="0" smtClean="0"/>
              <a:t> &amp; </a:t>
            </a:r>
            <a:r>
              <a:rPr lang="de-DE" altLang="de-DE" dirty="0"/>
              <a:t>S</a:t>
            </a:r>
            <a:r>
              <a:rPr lang="de-DE" altLang="de-DE" dirty="0" smtClean="0"/>
              <a:t>afe </a:t>
            </a:r>
            <a:r>
              <a:rPr lang="de-DE" altLang="de-DE" dirty="0" err="1" smtClean="0"/>
              <a:t>Datalog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file</a:t>
            </a:r>
            <a:endParaRPr lang="de-DE" altLang="de-DE" dirty="0" smtClean="0"/>
          </a:p>
          <a:p>
            <a:pPr eaLnBrk="1" hangingPunct="1"/>
            <a:r>
              <a:rPr lang="de-DE" altLang="de-DE" dirty="0" err="1" smtClean="0">
                <a:solidFill>
                  <a:srgbClr val="B0D9FE"/>
                </a:solidFill>
              </a:rPr>
              <a:t>Record</a:t>
            </a:r>
            <a:r>
              <a:rPr lang="de-DE" altLang="de-DE" dirty="0" smtClean="0">
                <a:solidFill>
                  <a:srgbClr val="B0D9FE"/>
                </a:solidFill>
              </a:rPr>
              <a:t> &amp; Safe EEPROM </a:t>
            </a:r>
            <a:r>
              <a:rPr lang="de-DE" altLang="de-DE" dirty="0" err="1" smtClean="0">
                <a:solidFill>
                  <a:srgbClr val="B0D9FE"/>
                </a:solidFill>
              </a:rPr>
              <a:t>data</a:t>
            </a:r>
            <a:endParaRPr lang="de-DE" altLang="de-DE" dirty="0" smtClean="0">
              <a:solidFill>
                <a:srgbClr val="B0D9FE"/>
              </a:solidFill>
            </a:endParaRPr>
          </a:p>
          <a:p>
            <a:pPr marL="0" indent="0" eaLnBrk="1" hangingPunct="1">
              <a:buNone/>
            </a:pPr>
            <a:endParaRPr lang="de-DE" altLang="de-DE" dirty="0" smtClean="0"/>
          </a:p>
          <a:p>
            <a:pPr lvl="1"/>
            <a:endParaRPr lang="de-DE" altLang="de-DE" dirty="0" smtClean="0"/>
          </a:p>
          <a:p>
            <a:pPr lvl="1"/>
            <a:endParaRPr lang="de-DE" altLang="de-DE" dirty="0"/>
          </a:p>
          <a:p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lvl="2"/>
            <a:endParaRPr lang="de-DE" dirty="0" smtClean="0"/>
          </a:p>
          <a:p>
            <a:pPr lvl="2"/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Installation Procedure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9" y="2325423"/>
            <a:ext cx="4772592" cy="36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4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2514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443163"/>
            <a:ext cx="9144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2443163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0" y="2443163"/>
            <a:ext cx="91440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2443163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237511" y="838995"/>
            <a:ext cx="6400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b="1" dirty="0" smtClean="0">
                <a:solidFill>
                  <a:srgbClr val="6600CC"/>
                </a:solidFill>
                <a:latin typeface="Arial" charset="0"/>
                <a:cs typeface="Arial" charset="0"/>
              </a:rPr>
              <a:t>EEPROM Data / Calibration Table</a:t>
            </a:r>
            <a:endParaRPr lang="en-GB" sz="2200" dirty="0">
              <a:solidFill>
                <a:srgbClr val="6600CC"/>
              </a:solidFill>
              <a:latin typeface="Arial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2241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447800" y="3200400"/>
            <a:ext cx="91440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 sz="1800">
              <a:latin typeface="Arial" charset="0"/>
            </a:endParaRP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255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0" y="3006725"/>
            <a:ext cx="914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100">
                <a:latin typeface="Arial" charset="0"/>
                <a:cs typeface="Arial" charset="0"/>
              </a:rPr>
              <a:t> </a:t>
            </a:r>
            <a:endParaRPr lang="en-GB" sz="1200">
              <a:latin typeface="Arial" charset="0"/>
              <a:cs typeface="Times New Roman" pitchFamily="18" charset="0"/>
            </a:endParaRPr>
          </a:p>
          <a:p>
            <a:pPr eaLnBrk="0" hangingPunct="0"/>
            <a:endParaRPr lang="en-GB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363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0" y="4229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graphicFrame>
        <p:nvGraphicFramePr>
          <p:cNvPr id="368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366119"/>
              </p:ext>
            </p:extLst>
          </p:nvPr>
        </p:nvGraphicFramePr>
        <p:xfrm>
          <a:off x="735059" y="1284288"/>
          <a:ext cx="7213600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Worksheet" r:id="rId3" imgW="5772531" imgH="4096106" progId="Excel.Sheet.8">
                  <p:embed/>
                </p:oleObj>
              </mc:Choice>
              <mc:Fallback>
                <p:oleObj name="Worksheet" r:id="rId3" imgW="5772531" imgH="4096106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59" y="1284288"/>
                        <a:ext cx="7213600" cy="490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Installation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2670&quot;&gt;&lt;/object&gt;&lt;object type=&quot;2&quot; unique_id=&quot;12671&quot;&gt;&lt;object type=&quot;3&quot; unique_id=&quot;12672&quot;&gt;&lt;property id=&quot;20148&quot; value=&quot;5&quot;/&gt;&lt;property id=&quot;20300&quot; value=&quot;Slide 1 - &amp;quot;The Leader in Photonics&amp;quot;&quot;/&gt;&lt;property id=&quot;20307&quot; value=&quot;256&quot;/&gt;&lt;/object&gt;&lt;object type=&quot;3&quot; unique_id=&quot;12687&quot;&gt;&lt;property id=&quot;20148&quot; value=&quot;5&quot;/&gt;&lt;property id=&quot;20300&quot; value=&quot;Slide 19&quot;/&gt;&lt;property id=&quot;20307&quot; value=&quot;270&quot;/&gt;&lt;/object&gt;&lt;object type=&quot;3&quot; unique_id=&quot;14342&quot;&gt;&lt;property id=&quot;20148&quot; value=&quot;5&quot;/&gt;&lt;property id=&quot;20300&quot; value=&quot;Slide 2 - &amp;quot;Forward-Looking Statements &amp;amp; Non-GAAP Measurement&amp;quot;&quot;/&gt;&lt;property id=&quot;20307&quot; value=&quot;325&quot;/&gt;&lt;/object&gt;&lt;object type=&quot;3&quot; unique_id=&quot;14343&quot;&gt;&lt;property id=&quot;20148&quot; value=&quot;5&quot;/&gt;&lt;property id=&quot;20300&quot; value=&quot;Slide 3&quot;/&gt;&lt;property id=&quot;20307&quot; value=&quot;326&quot;/&gt;&lt;/object&gt;&lt;object type=&quot;3&quot; unique_id=&quot;14344&quot;&gt;&lt;property id=&quot;20148&quot; value=&quot;5&quot;/&gt;&lt;property id=&quot;20300&quot; value=&quot;Slide 4&quot;/&gt;&lt;property id=&quot;20307&quot; value=&quot;327&quot;/&gt;&lt;/object&gt;&lt;object type=&quot;3&quot; unique_id=&quot;14346&quot;&gt;&lt;property id=&quot;20148&quot; value=&quot;5&quot;/&gt;&lt;property id=&quot;20300&quot; value=&quot;Slide 6&quot;/&gt;&lt;property id=&quot;20307&quot; value=&quot;329&quot;/&gt;&lt;/object&gt;&lt;object type=&quot;3&quot; unique_id=&quot;14347&quot;&gt;&lt;property id=&quot;20148&quot; value=&quot;5&quot;/&gt;&lt;property id=&quot;20300&quot; value=&quot;Slide 9 - &amp;quot;kW Class Initiative&amp;quot;&quot;/&gt;&lt;property id=&quot;20307&quot; value=&quot;330&quot;/&gt;&lt;/object&gt;&lt;object type=&quot;3&quot; unique_id=&quot;14348&quot;&gt;&lt;property id=&quot;20148&quot; value=&quot;5&quot;/&gt;&lt;property id=&quot;20300&quot; value=&quot;Slide 17 - &amp;quot;Pro Forma Income Statement &amp;quot;&quot;/&gt;&lt;property id=&quot;20307&quot; value=&quot;331&quot;/&gt;&lt;/object&gt;&lt;object type=&quot;3&quot; unique_id=&quot;18819&quot;&gt;&lt;property id=&quot;20148&quot; value=&quot;5&quot;/&gt;&lt;property id=&quot;20300&quot; value=&quot;Slide 7 - &amp;quot;Expanding our Position in Materials Processing&amp;quot;&quot;/&gt;&lt;property id=&quot;20307&quot; value=&quot;337&quot;/&gt;&lt;/object&gt;&lt;object type=&quot;3&quot; unique_id=&quot;18820&quot;&gt;&lt;property id=&quot;20148&quot; value=&quot;5&quot;/&gt;&lt;property id=&quot;20300&quot; value=&quot;Slide 8 - &amp;quot;kW Class Initiative&amp;quot;&quot;/&gt;&lt;property id=&quot;20307&quot; value=&quot;338&quot;/&gt;&lt;/object&gt;&lt;object type=&quot;3&quot; unique_id=&quot;18822&quot;&gt;&lt;property id=&quot;20148&quot; value=&quot;5&quot;/&gt;&lt;property id=&quot;20300&quot; value=&quot;Slide 10 - &amp;quot;kW Class Initiative&amp;quot;&quot;/&gt;&lt;property id=&quot;20307&quot; value=&quot;340&quot;/&gt;&lt;/object&gt;&lt;object type=&quot;3&quot; unique_id=&quot;18824&quot;&gt;&lt;property id=&quot;20148&quot; value=&quot;5&quot;/&gt;&lt;property id=&quot;20300&quot; value=&quot;Slide 12 - &amp;quot;kW Class Initiative&amp;quot;&quot;/&gt;&lt;property id=&quot;20307&quot; value=&quot;342&quot;/&gt;&lt;/object&gt;&lt;object type=&quot;3&quot; unique_id=&quot;18967&quot;&gt;&lt;property id=&quot;20148&quot; value=&quot;5&quot;/&gt;&lt;property id=&quot;20300&quot; value=&quot;Slide 5 - &amp;quot;Industry Overview&amp;quot;&quot;/&gt;&lt;property id=&quot;20307&quot; value=&quot;345&quot;/&gt;&lt;/object&gt;&lt;object type=&quot;3&quot; unique_id=&quot;19586&quot;&gt;&lt;property id=&quot;20148&quot; value=&quot;5&quot;/&gt;&lt;property id=&quot;20300&quot; value=&quot;Slide 11 - &amp;quot;kW Class Initiative&amp;quot;&quot;/&gt;&lt;property id=&quot;20307&quot; value=&quot;346&quot;/&gt;&lt;/object&gt;&lt;object type=&quot;3&quot; unique_id=&quot;19758&quot;&gt;&lt;property id=&quot;20148&quot; value=&quot;5&quot;/&gt;&lt;property id=&quot;20300&quot; value=&quot;Slide 13 - &amp;quot;kW Class Initiative&amp;quot;&quot;/&gt;&lt;property id=&quot;20307&quot; value=&quot;347&quot;/&gt;&lt;/object&gt;&lt;object type=&quot;3&quot; unique_id=&quot;20430&quot;&gt;&lt;property id=&quot;20148&quot; value=&quot;5&quot;/&gt;&lt;property id=&quot;20300&quot; value=&quot;Slide 16 - &amp;quot;Summary of Cost Reduction Improvements &amp;quot;&quot;/&gt;&lt;property id=&quot;20307&quot; value=&quot;349&quot;/&gt;&lt;/object&gt;&lt;object type=&quot;3&quot; unique_id=&quot;20983&quot;&gt;&lt;property id=&quot;20148&quot; value=&quot;5&quot;/&gt;&lt;property id=&quot;20300&quot; value=&quot;Slide 14 - &amp;quot;kW Class Initiative&amp;quot;&quot;/&gt;&lt;property id=&quot;20307&quot; value=&quot;350&quot;/&gt;&lt;/object&gt;&lt;object type=&quot;3&quot; unique_id=&quot;21532&quot;&gt;&lt;property id=&quot;20148&quot; value=&quot;5&quot;/&gt;&lt;property id=&quot;20300&quot; value=&quot;Slide 18 - &amp;quot;Balance Sheet &amp;quot;&quot;/&gt;&lt;property id=&quot;20307&quot; value=&quot;351&quot;/&gt;&lt;/object&gt;&lt;object type=&quot;3&quot; unique_id=&quot;22654&quot;&gt;&lt;property id=&quot;20148&quot; value=&quot;5&quot;/&gt;&lt;property id=&quot;20300&quot; value=&quot;Slide 15 - &amp;quot;Power of Platforms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in Titl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b-Section Seperator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in Content_One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in Content_Two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Coherent_Presentation template_May14th</Template>
  <TotalTime>0</TotalTime>
  <Words>792</Words>
  <Application>Microsoft Office PowerPoint</Application>
  <PresentationFormat>Bildschirmpräsentation (4:3)</PresentationFormat>
  <Paragraphs>309</Paragraphs>
  <Slides>26</Slides>
  <Notes>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7" baseType="lpstr">
      <vt:lpstr>ＭＳ Ｐゴシック</vt:lpstr>
      <vt:lpstr>Arial</vt:lpstr>
      <vt:lpstr>Calibri</vt:lpstr>
      <vt:lpstr>Times New Roman</vt:lpstr>
      <vt:lpstr>Wingdings</vt:lpstr>
      <vt:lpstr>Main Title</vt:lpstr>
      <vt:lpstr>Sub-Section Seperator</vt:lpstr>
      <vt:lpstr>Main Content_One Line Headline</vt:lpstr>
      <vt:lpstr>Main Content_Two Line Headline</vt:lpstr>
      <vt:lpstr>Photo Editor Photo</vt:lpstr>
      <vt:lpstr>Worksheet</vt:lpstr>
      <vt:lpstr>Chameleon Service Training</vt:lpstr>
      <vt:lpstr>Overview</vt:lpstr>
      <vt:lpstr>Preparation</vt:lpstr>
      <vt:lpstr>Equipment</vt:lpstr>
      <vt:lpstr>Tools</vt:lpstr>
      <vt:lpstr>Installation Procedure</vt:lpstr>
      <vt:lpstr>Installation Procedure</vt:lpstr>
      <vt:lpstr>Installation Procedure</vt:lpstr>
      <vt:lpstr>Installation Procedure</vt:lpstr>
      <vt:lpstr>Installation Procedure</vt:lpstr>
      <vt:lpstr>Acceptance Test</vt:lpstr>
      <vt:lpstr>Customer Training &amp; Closure</vt:lpstr>
      <vt:lpstr>Turn-On and Off Procedures</vt:lpstr>
      <vt:lpstr>Customer Maintenance</vt:lpstr>
      <vt:lpstr>Still some time and energy ???</vt:lpstr>
      <vt:lpstr>Inform customer about:  </vt:lpstr>
      <vt:lpstr>Technical Support Hotline</vt:lpstr>
      <vt:lpstr>In case of an issue: Our Service Strategy</vt:lpstr>
      <vt:lpstr>Service Strategy</vt:lpstr>
      <vt:lpstr>Service Strategy: P-Plus – Flyer 1/2</vt:lpstr>
      <vt:lpstr>Service Strategy: P-Plus – Flyer 2/2</vt:lpstr>
      <vt:lpstr>Service Strategy / P-Plus Matrix</vt:lpstr>
      <vt:lpstr>Inform customer about LMC: Laser Measurement &amp; Control short: Powermeters </vt:lpstr>
      <vt:lpstr>Now, let’s do the first Quiz…</vt:lpstr>
      <vt:lpstr>Some Info's about the daily Quiz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50th Anniversary PP Presentation</dc:title>
  <dc:creator/>
  <cp:lastModifiedBy/>
  <cp:revision>1</cp:revision>
  <dcterms:created xsi:type="dcterms:W3CDTF">2011-05-11T23:50:30Z</dcterms:created>
  <dcterms:modified xsi:type="dcterms:W3CDTF">2016-06-06T14:58:01Z</dcterms:modified>
</cp:coreProperties>
</file>